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68" r:id="rId5"/>
    <p:sldId id="381" r:id="rId6"/>
    <p:sldId id="370" r:id="rId7"/>
    <p:sldId id="270" r:id="rId8"/>
    <p:sldId id="372" r:id="rId9"/>
    <p:sldId id="392" r:id="rId10"/>
    <p:sldId id="393" r:id="rId11"/>
    <p:sldId id="318" r:id="rId12"/>
    <p:sldId id="277" r:id="rId13"/>
    <p:sldId id="278" r:id="rId14"/>
    <p:sldId id="279" r:id="rId15"/>
    <p:sldId id="394" r:id="rId16"/>
    <p:sldId id="395" r:id="rId17"/>
    <p:sldId id="319" r:id="rId18"/>
    <p:sldId id="32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1F206-6A1F-483F-B972-20A029665BB4}" v="59" dt="2023-06-14T09:22:19.52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84" autoAdjust="0"/>
  </p:normalViewPr>
  <p:slideViewPr>
    <p:cSldViewPr snapToGrid="0">
      <p:cViewPr varScale="1">
        <p:scale>
          <a:sx n="67" d="100"/>
          <a:sy n="67" d="100"/>
        </p:scale>
        <p:origin x="126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D821F206-6A1F-483F-B972-20A029665BB4}"/>
    <pc:docChg chg="undo custSel addSld delSld modSld">
      <pc:chgData name="Thomas Noordeloos" userId="df9f46e9-7760-4f6a-814f-9e8180d7b46a" providerId="ADAL" clId="{D821F206-6A1F-483F-B972-20A029665BB4}" dt="2023-06-14T09:22:32.958" v="258" actId="14100"/>
      <pc:docMkLst>
        <pc:docMk/>
      </pc:docMkLst>
      <pc:sldChg chg="add">
        <pc:chgData name="Thomas Noordeloos" userId="df9f46e9-7760-4f6a-814f-9e8180d7b46a" providerId="ADAL" clId="{D821F206-6A1F-483F-B972-20A029665BB4}" dt="2023-06-14T08:52:25.737" v="133"/>
        <pc:sldMkLst>
          <pc:docMk/>
          <pc:sldMk cId="3010177768" sldId="277"/>
        </pc:sldMkLst>
      </pc:sldChg>
      <pc:sldChg chg="modSp add del mod">
        <pc:chgData name="Thomas Noordeloos" userId="df9f46e9-7760-4f6a-814f-9e8180d7b46a" providerId="ADAL" clId="{D821F206-6A1F-483F-B972-20A029665BB4}" dt="2023-06-14T09:01:13.601" v="146" actId="20577"/>
        <pc:sldMkLst>
          <pc:docMk/>
          <pc:sldMk cId="3449468835" sldId="278"/>
        </pc:sldMkLst>
        <pc:spChg chg="mod">
          <ac:chgData name="Thomas Noordeloos" userId="df9f46e9-7760-4f6a-814f-9e8180d7b46a" providerId="ADAL" clId="{D821F206-6A1F-483F-B972-20A029665BB4}" dt="2023-06-14T09:01:13.601" v="146" actId="20577"/>
          <ac:spMkLst>
            <pc:docMk/>
            <pc:sldMk cId="3449468835" sldId="278"/>
            <ac:spMk id="6" creationId="{00000000-0000-0000-0000-000000000000}"/>
          </ac:spMkLst>
        </pc:spChg>
      </pc:sldChg>
      <pc:sldChg chg="addSp delSp modSp add mod modNotesTx">
        <pc:chgData name="Thomas Noordeloos" userId="df9f46e9-7760-4f6a-814f-9e8180d7b46a" providerId="ADAL" clId="{D821F206-6A1F-483F-B972-20A029665BB4}" dt="2023-06-14T09:08:41.700" v="243" actId="1076"/>
        <pc:sldMkLst>
          <pc:docMk/>
          <pc:sldMk cId="3225802163" sldId="279"/>
        </pc:sldMkLst>
        <pc:spChg chg="mod">
          <ac:chgData name="Thomas Noordeloos" userId="df9f46e9-7760-4f6a-814f-9e8180d7b46a" providerId="ADAL" clId="{D821F206-6A1F-483F-B972-20A029665BB4}" dt="2023-06-14T09:01:37.583" v="156" actId="20577"/>
          <ac:spMkLst>
            <pc:docMk/>
            <pc:sldMk cId="3225802163" sldId="279"/>
            <ac:spMk id="6" creationId="{00000000-0000-0000-0000-000000000000}"/>
          </ac:spMkLst>
        </pc:spChg>
        <pc:picChg chg="del">
          <ac:chgData name="Thomas Noordeloos" userId="df9f46e9-7760-4f6a-814f-9e8180d7b46a" providerId="ADAL" clId="{D821F206-6A1F-483F-B972-20A029665BB4}" dt="2023-06-14T09:01:41.274" v="157" actId="478"/>
          <ac:picMkLst>
            <pc:docMk/>
            <pc:sldMk cId="3225802163" sldId="279"/>
            <ac:picMk id="4" creationId="{00000000-0000-0000-0000-000000000000}"/>
          </ac:picMkLst>
        </pc:picChg>
        <pc:picChg chg="mod">
          <ac:chgData name="Thomas Noordeloos" userId="df9f46e9-7760-4f6a-814f-9e8180d7b46a" providerId="ADAL" clId="{D821F206-6A1F-483F-B972-20A029665BB4}" dt="2023-06-14T09:08:35.669" v="242" actId="1076"/>
          <ac:picMkLst>
            <pc:docMk/>
            <pc:sldMk cId="3225802163" sldId="279"/>
            <ac:picMk id="2050" creationId="{44CCEDCB-3E1F-42CD-A526-61D830D79340}"/>
          </ac:picMkLst>
        </pc:picChg>
        <pc:picChg chg="add mod">
          <ac:chgData name="Thomas Noordeloos" userId="df9f46e9-7760-4f6a-814f-9e8180d7b46a" providerId="ADAL" clId="{D821F206-6A1F-483F-B972-20A029665BB4}" dt="2023-06-14T09:08:41.700" v="243" actId="1076"/>
          <ac:picMkLst>
            <pc:docMk/>
            <pc:sldMk cId="3225802163" sldId="279"/>
            <ac:picMk id="4098" creationId="{602E3FFA-E780-03B7-8515-2FBD0F3E49CB}"/>
          </ac:picMkLst>
        </pc:picChg>
        <pc:picChg chg="mod">
          <ac:chgData name="Thomas Noordeloos" userId="df9f46e9-7760-4f6a-814f-9e8180d7b46a" providerId="ADAL" clId="{D821F206-6A1F-483F-B972-20A029665BB4}" dt="2023-06-14T09:08:29.722" v="241" actId="1076"/>
          <ac:picMkLst>
            <pc:docMk/>
            <pc:sldMk cId="3225802163" sldId="279"/>
            <ac:picMk id="20482" creationId="{00000000-0000-0000-0000-000000000000}"/>
          </ac:picMkLst>
        </pc:picChg>
      </pc:sldChg>
      <pc:sldChg chg="add">
        <pc:chgData name="Thomas Noordeloos" userId="df9f46e9-7760-4f6a-814f-9e8180d7b46a" providerId="ADAL" clId="{D821F206-6A1F-483F-B972-20A029665BB4}" dt="2023-06-14T08:52:25.737" v="133"/>
        <pc:sldMkLst>
          <pc:docMk/>
          <pc:sldMk cId="136278806" sldId="318"/>
        </pc:sldMkLst>
      </pc:sldChg>
      <pc:sldChg chg="modSp add mod">
        <pc:chgData name="Thomas Noordeloos" userId="df9f46e9-7760-4f6a-814f-9e8180d7b46a" providerId="ADAL" clId="{D821F206-6A1F-483F-B972-20A029665BB4}" dt="2023-06-14T09:10:41.749" v="249" actId="20577"/>
        <pc:sldMkLst>
          <pc:docMk/>
          <pc:sldMk cId="2634242878" sldId="319"/>
        </pc:sldMkLst>
        <pc:spChg chg="mod">
          <ac:chgData name="Thomas Noordeloos" userId="df9f46e9-7760-4f6a-814f-9e8180d7b46a" providerId="ADAL" clId="{D821F206-6A1F-483F-B972-20A029665BB4}" dt="2023-06-14T09:10:41.749" v="249" actId="20577"/>
          <ac:spMkLst>
            <pc:docMk/>
            <pc:sldMk cId="2634242878" sldId="319"/>
            <ac:spMk id="6" creationId="{00000000-0000-0000-0000-000000000000}"/>
          </ac:spMkLst>
        </pc:spChg>
      </pc:sldChg>
      <pc:sldChg chg="add del">
        <pc:chgData name="Thomas Noordeloos" userId="df9f46e9-7760-4f6a-814f-9e8180d7b46a" providerId="ADAL" clId="{D821F206-6A1F-483F-B972-20A029665BB4}" dt="2023-06-14T08:48:12.676" v="89" actId="47"/>
        <pc:sldMkLst>
          <pc:docMk/>
          <pc:sldMk cId="83267443" sldId="329"/>
        </pc:sldMkLst>
      </pc:sldChg>
      <pc:sldChg chg="del">
        <pc:chgData name="Thomas Noordeloos" userId="df9f46e9-7760-4f6a-814f-9e8180d7b46a" providerId="ADAL" clId="{D821F206-6A1F-483F-B972-20A029665BB4}" dt="2023-06-14T09:11:45.294" v="250" actId="47"/>
        <pc:sldMkLst>
          <pc:docMk/>
          <pc:sldMk cId="922873987" sldId="367"/>
        </pc:sldMkLst>
      </pc:sldChg>
      <pc:sldChg chg="addSp delSp modSp">
        <pc:chgData name="Thomas Noordeloos" userId="df9f46e9-7760-4f6a-814f-9e8180d7b46a" providerId="ADAL" clId="{D821F206-6A1F-483F-B972-20A029665BB4}" dt="2023-06-14T07:08:18.607" v="24" actId="732"/>
        <pc:sldMkLst>
          <pc:docMk/>
          <pc:sldMk cId="646414125" sldId="368"/>
        </pc:sldMkLst>
        <pc:picChg chg="add del mod">
          <ac:chgData name="Thomas Noordeloos" userId="df9f46e9-7760-4f6a-814f-9e8180d7b46a" providerId="ADAL" clId="{D821F206-6A1F-483F-B972-20A029665BB4}" dt="2023-06-14T07:07:29.746" v="19" actId="478"/>
          <ac:picMkLst>
            <pc:docMk/>
            <pc:sldMk cId="646414125" sldId="368"/>
            <ac:picMk id="1026" creationId="{E31EA84D-B1CE-9721-2365-4717BE6970C7}"/>
          </ac:picMkLst>
        </pc:picChg>
        <pc:picChg chg="add del">
          <ac:chgData name="Thomas Noordeloos" userId="df9f46e9-7760-4f6a-814f-9e8180d7b46a" providerId="ADAL" clId="{D821F206-6A1F-483F-B972-20A029665BB4}" dt="2023-06-14T07:08:07.442" v="21" actId="478"/>
          <ac:picMkLst>
            <pc:docMk/>
            <pc:sldMk cId="646414125" sldId="368"/>
            <ac:picMk id="1028" creationId="{2C347E24-500C-EDBD-2E1C-D058756A6272}"/>
          </ac:picMkLst>
        </pc:picChg>
        <pc:picChg chg="add mod">
          <ac:chgData name="Thomas Noordeloos" userId="df9f46e9-7760-4f6a-814f-9e8180d7b46a" providerId="ADAL" clId="{D821F206-6A1F-483F-B972-20A029665BB4}" dt="2023-06-14T07:08:18.607" v="24" actId="732"/>
          <ac:picMkLst>
            <pc:docMk/>
            <pc:sldMk cId="646414125" sldId="368"/>
            <ac:picMk id="1030" creationId="{D0C22FD1-C23A-CE10-A997-C81CF164040E}"/>
          </ac:picMkLst>
        </pc:picChg>
        <pc:picChg chg="del mod">
          <ac:chgData name="Thomas Noordeloos" userId="df9f46e9-7760-4f6a-814f-9e8180d7b46a" providerId="ADAL" clId="{D821F206-6A1F-483F-B972-20A029665BB4}" dt="2023-06-14T07:05:53.655" v="9" actId="478"/>
          <ac:picMkLst>
            <pc:docMk/>
            <pc:sldMk cId="646414125" sldId="368"/>
            <ac:picMk id="2052" creationId="{27432D09-598C-93DA-400C-FD7714116C0D}"/>
          </ac:picMkLst>
        </pc:picChg>
      </pc:sldChg>
      <pc:sldChg chg="modSp mod">
        <pc:chgData name="Thomas Noordeloos" userId="df9f46e9-7760-4f6a-814f-9e8180d7b46a" providerId="ADAL" clId="{D821F206-6A1F-483F-B972-20A029665BB4}" dt="2023-06-14T07:10:54.568" v="74" actId="20577"/>
        <pc:sldMkLst>
          <pc:docMk/>
          <pc:sldMk cId="2859079353" sldId="381"/>
        </pc:sldMkLst>
        <pc:spChg chg="mod">
          <ac:chgData name="Thomas Noordeloos" userId="df9f46e9-7760-4f6a-814f-9e8180d7b46a" providerId="ADAL" clId="{D821F206-6A1F-483F-B972-20A029665BB4}" dt="2023-06-14T07:10:54.568" v="74" actId="20577"/>
          <ac:spMkLst>
            <pc:docMk/>
            <pc:sldMk cId="2859079353" sldId="381"/>
            <ac:spMk id="6" creationId="{81B96BA2-902A-4078-8942-E8A2417A9A29}"/>
          </ac:spMkLst>
        </pc:spChg>
        <pc:graphicFrameChg chg="mod modGraphic">
          <ac:chgData name="Thomas Noordeloos" userId="df9f46e9-7760-4f6a-814f-9e8180d7b46a" providerId="ADAL" clId="{D821F206-6A1F-483F-B972-20A029665BB4}" dt="2023-06-14T06:56:37.752" v="3" actId="108"/>
          <ac:graphicFrameMkLst>
            <pc:docMk/>
            <pc:sldMk cId="2859079353" sldId="381"/>
            <ac:graphicFrameMk id="7" creationId="{E301E4D4-09EB-42FE-AC70-36D3DFBAE62B}"/>
          </ac:graphicFrameMkLst>
        </pc:graphicFrameChg>
      </pc:sldChg>
      <pc:sldChg chg="del">
        <pc:chgData name="Thomas Noordeloos" userId="df9f46e9-7760-4f6a-814f-9e8180d7b46a" providerId="ADAL" clId="{D821F206-6A1F-483F-B972-20A029665BB4}" dt="2023-06-14T08:48:15.537" v="90" actId="47"/>
        <pc:sldMkLst>
          <pc:docMk/>
          <pc:sldMk cId="2446632637" sldId="391"/>
        </pc:sldMkLst>
      </pc:sldChg>
      <pc:sldChg chg="addSp modSp mod modAnim">
        <pc:chgData name="Thomas Noordeloos" userId="df9f46e9-7760-4f6a-814f-9e8180d7b46a" providerId="ADAL" clId="{D821F206-6A1F-483F-B972-20A029665BB4}" dt="2023-06-14T07:13:01.811" v="86" actId="1076"/>
        <pc:sldMkLst>
          <pc:docMk/>
          <pc:sldMk cId="2713825611" sldId="392"/>
        </pc:sldMkLst>
        <pc:spChg chg="add mod">
          <ac:chgData name="Thomas Noordeloos" userId="df9f46e9-7760-4f6a-814f-9e8180d7b46a" providerId="ADAL" clId="{D821F206-6A1F-483F-B972-20A029665BB4}" dt="2023-06-14T07:13:01.811" v="86" actId="1076"/>
          <ac:spMkLst>
            <pc:docMk/>
            <pc:sldMk cId="2713825611" sldId="392"/>
            <ac:spMk id="8" creationId="{18951EC4-E9CE-4638-7756-8C7374806A24}"/>
          </ac:spMkLst>
        </pc:spChg>
        <pc:picChg chg="add mod modCrop">
          <ac:chgData name="Thomas Noordeloos" userId="df9f46e9-7760-4f6a-814f-9e8180d7b46a" providerId="ADAL" clId="{D821F206-6A1F-483F-B972-20A029665BB4}" dt="2023-06-14T07:13:01.811" v="86" actId="1076"/>
          <ac:picMkLst>
            <pc:docMk/>
            <pc:sldMk cId="2713825611" sldId="392"/>
            <ac:picMk id="7" creationId="{28FC6647-B0E9-A74F-3498-64ADA2AABA94}"/>
          </ac:picMkLst>
        </pc:picChg>
      </pc:sldChg>
      <pc:sldChg chg="del">
        <pc:chgData name="Thomas Noordeloos" userId="df9f46e9-7760-4f6a-814f-9e8180d7b46a" providerId="ADAL" clId="{D821F206-6A1F-483F-B972-20A029665BB4}" dt="2023-06-14T07:13:06.630" v="87" actId="47"/>
        <pc:sldMkLst>
          <pc:docMk/>
          <pc:sldMk cId="772481016" sldId="393"/>
        </pc:sldMkLst>
      </pc:sldChg>
      <pc:sldChg chg="addSp delSp modSp new mod">
        <pc:chgData name="Thomas Noordeloos" userId="df9f46e9-7760-4f6a-814f-9e8180d7b46a" providerId="ADAL" clId="{D821F206-6A1F-483F-B972-20A029665BB4}" dt="2023-06-14T08:50:25.337" v="132" actId="208"/>
        <pc:sldMkLst>
          <pc:docMk/>
          <pc:sldMk cId="1851502863" sldId="393"/>
        </pc:sldMkLst>
        <pc:spChg chg="mod">
          <ac:chgData name="Thomas Noordeloos" userId="df9f46e9-7760-4f6a-814f-9e8180d7b46a" providerId="ADAL" clId="{D821F206-6A1F-483F-B972-20A029665BB4}" dt="2023-06-14T08:48:43.336" v="110" actId="20577"/>
          <ac:spMkLst>
            <pc:docMk/>
            <pc:sldMk cId="1851502863" sldId="393"/>
            <ac:spMk id="2" creationId="{C5B41039-0B5C-5BD1-F623-0A98E313E66E}"/>
          </ac:spMkLst>
        </pc:spChg>
        <pc:grpChg chg="add del mod">
          <ac:chgData name="Thomas Noordeloos" userId="df9f46e9-7760-4f6a-814f-9e8180d7b46a" providerId="ADAL" clId="{D821F206-6A1F-483F-B972-20A029665BB4}" dt="2023-06-14T08:50:03.599" v="130" actId="165"/>
          <ac:grpSpMkLst>
            <pc:docMk/>
            <pc:sldMk cId="1851502863" sldId="393"/>
            <ac:grpSpMk id="9" creationId="{D3271145-EB6F-CCE2-8E51-7AACDB1846F7}"/>
          </ac:grpSpMkLst>
        </pc:grpChg>
        <pc:graphicFrameChg chg="add del mod">
          <ac:chgData name="Thomas Noordeloos" userId="df9f46e9-7760-4f6a-814f-9e8180d7b46a" providerId="ADAL" clId="{D821F206-6A1F-483F-B972-20A029665BB4}" dt="2023-06-14T08:48:47.056" v="112"/>
          <ac:graphicFrameMkLst>
            <pc:docMk/>
            <pc:sldMk cId="1851502863" sldId="393"/>
            <ac:graphicFrameMk id="3" creationId="{D5E56DCF-D2B4-5728-3AE5-4E1DBE4CC72A}"/>
          </ac:graphicFrameMkLst>
        </pc:graphicFrameChg>
        <pc:picChg chg="add mod topLvl">
          <ac:chgData name="Thomas Noordeloos" userId="df9f46e9-7760-4f6a-814f-9e8180d7b46a" providerId="ADAL" clId="{D821F206-6A1F-483F-B972-20A029665BB4}" dt="2023-06-14T08:50:25.337" v="132" actId="208"/>
          <ac:picMkLst>
            <pc:docMk/>
            <pc:sldMk cId="1851502863" sldId="393"/>
            <ac:picMk id="4" creationId="{271BC895-E99F-0912-B12B-83AD69334519}"/>
          </ac:picMkLst>
        </pc:picChg>
        <pc:picChg chg="add del">
          <ac:chgData name="Thomas Noordeloos" userId="df9f46e9-7760-4f6a-814f-9e8180d7b46a" providerId="ADAL" clId="{D821F206-6A1F-483F-B972-20A029665BB4}" dt="2023-06-14T08:49:18.778" v="118" actId="22"/>
          <ac:picMkLst>
            <pc:docMk/>
            <pc:sldMk cId="1851502863" sldId="393"/>
            <ac:picMk id="6" creationId="{51A152FA-534C-9681-896D-4B7EE3C86604}"/>
          </ac:picMkLst>
        </pc:picChg>
        <pc:picChg chg="add mod topLvl">
          <ac:chgData name="Thomas Noordeloos" userId="df9f46e9-7760-4f6a-814f-9e8180d7b46a" providerId="ADAL" clId="{D821F206-6A1F-483F-B972-20A029665BB4}" dt="2023-06-14T08:50:03.599" v="130" actId="165"/>
          <ac:picMkLst>
            <pc:docMk/>
            <pc:sldMk cId="1851502863" sldId="393"/>
            <ac:picMk id="8" creationId="{6B9A16EC-FFE7-58B4-382D-2110F92F74EF}"/>
          </ac:picMkLst>
        </pc:picChg>
      </pc:sldChg>
      <pc:sldChg chg="addSp delSp modSp add mod">
        <pc:chgData name="Thomas Noordeloos" userId="df9f46e9-7760-4f6a-814f-9e8180d7b46a" providerId="ADAL" clId="{D821F206-6A1F-483F-B972-20A029665BB4}" dt="2023-06-14T09:07:02.302" v="235" actId="1076"/>
        <pc:sldMkLst>
          <pc:docMk/>
          <pc:sldMk cId="772481016" sldId="394"/>
        </pc:sldMkLst>
        <pc:spChg chg="del">
          <ac:chgData name="Thomas Noordeloos" userId="df9f46e9-7760-4f6a-814f-9e8180d7b46a" providerId="ADAL" clId="{D821F206-6A1F-483F-B972-20A029665BB4}" dt="2023-06-14T09:05:22.441" v="218" actId="478"/>
          <ac:spMkLst>
            <pc:docMk/>
            <pc:sldMk cId="772481016" sldId="394"/>
            <ac:spMk id="20" creationId="{2614B81A-E314-B259-CA01-C4B62DF63812}"/>
          </ac:spMkLst>
        </pc:spChg>
        <pc:spChg chg="mod">
          <ac:chgData name="Thomas Noordeloos" userId="df9f46e9-7760-4f6a-814f-9e8180d7b46a" providerId="ADAL" clId="{D821F206-6A1F-483F-B972-20A029665BB4}" dt="2023-06-14T09:05:14.652" v="217" actId="1076"/>
          <ac:spMkLst>
            <pc:docMk/>
            <pc:sldMk cId="772481016" sldId="394"/>
            <ac:spMk id="31" creationId="{6D2B4B67-A44E-A733-2DDB-85BDF9159C0B}"/>
          </ac:spMkLst>
        </pc:spChg>
        <pc:picChg chg="add mod">
          <ac:chgData name="Thomas Noordeloos" userId="df9f46e9-7760-4f6a-814f-9e8180d7b46a" providerId="ADAL" clId="{D821F206-6A1F-483F-B972-20A029665BB4}" dt="2023-06-14T09:07:02.302" v="235" actId="1076"/>
          <ac:picMkLst>
            <pc:docMk/>
            <pc:sldMk cId="772481016" sldId="394"/>
            <ac:picMk id="4" creationId="{E2EB806C-6DE3-46C2-4B5A-D1D452346446}"/>
          </ac:picMkLst>
        </pc:picChg>
        <pc:picChg chg="del">
          <ac:chgData name="Thomas Noordeloos" userId="df9f46e9-7760-4f6a-814f-9e8180d7b46a" providerId="ADAL" clId="{D821F206-6A1F-483F-B972-20A029665BB4}" dt="2023-06-14T09:05:22.441" v="218" actId="478"/>
          <ac:picMkLst>
            <pc:docMk/>
            <pc:sldMk cId="772481016" sldId="394"/>
            <ac:picMk id="1026" creationId="{A6D130DD-F261-3C3E-FB0B-21EA7EBF7798}"/>
          </ac:picMkLst>
        </pc:picChg>
        <pc:picChg chg="del mod">
          <ac:chgData name="Thomas Noordeloos" userId="df9f46e9-7760-4f6a-814f-9e8180d7b46a" providerId="ADAL" clId="{D821F206-6A1F-483F-B972-20A029665BB4}" dt="2023-06-14T09:06:41.022" v="231" actId="478"/>
          <ac:picMkLst>
            <pc:docMk/>
            <pc:sldMk cId="772481016" sldId="394"/>
            <ac:picMk id="1030" creationId="{81BEC2F1-8E18-E8EB-399F-DD3089D5C4CB}"/>
          </ac:picMkLst>
        </pc:picChg>
        <pc:picChg chg="add del mod">
          <ac:chgData name="Thomas Noordeloos" userId="df9f46e9-7760-4f6a-814f-9e8180d7b46a" providerId="ADAL" clId="{D821F206-6A1F-483F-B972-20A029665BB4}" dt="2023-06-14T09:06:53.245" v="234" actId="1076"/>
          <ac:picMkLst>
            <pc:docMk/>
            <pc:sldMk cId="772481016" sldId="394"/>
            <ac:picMk id="1032" creationId="{067196E5-2ABF-E7CB-DCD9-3EA9622D1C83}"/>
          </ac:picMkLst>
        </pc:picChg>
        <pc:picChg chg="del">
          <ac:chgData name="Thomas Noordeloos" userId="df9f46e9-7760-4f6a-814f-9e8180d7b46a" providerId="ADAL" clId="{D821F206-6A1F-483F-B972-20A029665BB4}" dt="2023-06-14T09:05:39.151" v="223" actId="478"/>
          <ac:picMkLst>
            <pc:docMk/>
            <pc:sldMk cId="772481016" sldId="394"/>
            <ac:picMk id="1034" creationId="{387482AC-516F-DB37-72C0-55D09E45CD92}"/>
          </ac:picMkLst>
        </pc:picChg>
        <pc:picChg chg="del mod">
          <ac:chgData name="Thomas Noordeloos" userId="df9f46e9-7760-4f6a-814f-9e8180d7b46a" providerId="ADAL" clId="{D821F206-6A1F-483F-B972-20A029665BB4}" dt="2023-06-14T09:06:41.022" v="231" actId="478"/>
          <ac:picMkLst>
            <pc:docMk/>
            <pc:sldMk cId="772481016" sldId="394"/>
            <ac:picMk id="1036" creationId="{8A9037E9-1BC1-A0BB-DDC0-20D878AEDC10}"/>
          </ac:picMkLst>
        </pc:picChg>
        <pc:picChg chg="del">
          <ac:chgData name="Thomas Noordeloos" userId="df9f46e9-7760-4f6a-814f-9e8180d7b46a" providerId="ADAL" clId="{D821F206-6A1F-483F-B972-20A029665BB4}" dt="2023-06-14T09:05:37.116" v="222" actId="478"/>
          <ac:picMkLst>
            <pc:docMk/>
            <pc:sldMk cId="772481016" sldId="394"/>
            <ac:picMk id="1038" creationId="{AC600F3B-C2EA-ABAB-EF84-7DF7848CD238}"/>
          </ac:picMkLst>
        </pc:picChg>
        <pc:picChg chg="add mod">
          <ac:chgData name="Thomas Noordeloos" userId="df9f46e9-7760-4f6a-814f-9e8180d7b46a" providerId="ADAL" clId="{D821F206-6A1F-483F-B972-20A029665BB4}" dt="2023-06-14T09:05:05.170" v="216" actId="1076"/>
          <ac:picMkLst>
            <pc:docMk/>
            <pc:sldMk cId="772481016" sldId="394"/>
            <ac:picMk id="3074" creationId="{A59A4B3C-691D-E4C7-A2AE-E20CDB549C74}"/>
          </ac:picMkLst>
        </pc:picChg>
      </pc:sldChg>
      <pc:sldChg chg="addSp delSp modSp add mod">
        <pc:chgData name="Thomas Noordeloos" userId="df9f46e9-7760-4f6a-814f-9e8180d7b46a" providerId="ADAL" clId="{D821F206-6A1F-483F-B972-20A029665BB4}" dt="2023-06-14T09:22:32.958" v="258" actId="14100"/>
        <pc:sldMkLst>
          <pc:docMk/>
          <pc:sldMk cId="3551483435" sldId="395"/>
        </pc:sldMkLst>
        <pc:picChg chg="del">
          <ac:chgData name="Thomas Noordeloos" userId="df9f46e9-7760-4f6a-814f-9e8180d7b46a" providerId="ADAL" clId="{D821F206-6A1F-483F-B972-20A029665BB4}" dt="2023-06-14T09:22:17.495" v="252" actId="478"/>
          <ac:picMkLst>
            <pc:docMk/>
            <pc:sldMk cId="3551483435" sldId="395"/>
            <ac:picMk id="4" creationId="{E2EB806C-6DE3-46C2-4B5A-D1D452346446}"/>
          </ac:picMkLst>
        </pc:picChg>
        <pc:picChg chg="add del">
          <ac:chgData name="Thomas Noordeloos" userId="df9f46e9-7760-4f6a-814f-9e8180d7b46a" providerId="ADAL" clId="{D821F206-6A1F-483F-B972-20A029665BB4}" dt="2023-06-14T09:22:21.778" v="255" actId="22"/>
          <ac:picMkLst>
            <pc:docMk/>
            <pc:sldMk cId="3551483435" sldId="395"/>
            <ac:picMk id="5" creationId="{3A8F5194-691B-5008-685D-22978EDD005D}"/>
          </ac:picMkLst>
        </pc:picChg>
        <pc:picChg chg="add mod">
          <ac:chgData name="Thomas Noordeloos" userId="df9f46e9-7760-4f6a-814f-9e8180d7b46a" providerId="ADAL" clId="{D821F206-6A1F-483F-B972-20A029665BB4}" dt="2023-06-14T09:22:32.958" v="258" actId="14100"/>
          <ac:picMkLst>
            <pc:docMk/>
            <pc:sldMk cId="3551483435" sldId="395"/>
            <ac:picMk id="7" creationId="{90D97700-6295-5CA0-4ECF-3152E806D7B1}"/>
          </ac:picMkLst>
        </pc:picChg>
        <pc:picChg chg="del">
          <ac:chgData name="Thomas Noordeloos" userId="df9f46e9-7760-4f6a-814f-9e8180d7b46a" providerId="ADAL" clId="{D821F206-6A1F-483F-B972-20A029665BB4}" dt="2023-06-14T09:22:19.520" v="253" actId="478"/>
          <ac:picMkLst>
            <pc:docMk/>
            <pc:sldMk cId="3551483435" sldId="395"/>
            <ac:picMk id="1032" creationId="{067196E5-2ABF-E7CB-DCD9-3EA9622D1C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331D9-A5A1-40E2-B0C2-126BCB0E95C6}" type="datetimeFigureOut">
              <a:rPr lang="nl-NL" smtClean="0"/>
              <a:t>14-6-2023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00745-2EE1-4F4F-89E0-8942A9C92D99}" type="slidenum">
              <a:rPr lang="nl-NL" smtClean="0"/>
              <a:t>‹nr.›</a:t>
            </a:fld>
            <a:endParaRPr lang="nl-NL"/>
          </a:p>
        </p:txBody>
      </p:sp>
    </p:spTree>
    <p:extLst>
      <p:ext uri="{BB962C8B-B14F-4D97-AF65-F5344CB8AC3E}">
        <p14:creationId xmlns:p14="http://schemas.microsoft.com/office/powerpoint/2010/main" val="156249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5</a:t>
            </a:fld>
            <a:endParaRPr lang="nl-NL"/>
          </a:p>
        </p:txBody>
      </p:sp>
    </p:spTree>
    <p:extLst>
      <p:ext uri="{BB962C8B-B14F-4D97-AF65-F5344CB8AC3E}">
        <p14:creationId xmlns:p14="http://schemas.microsoft.com/office/powerpoint/2010/main" val="76252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6</a:t>
            </a:fld>
            <a:endParaRPr lang="nl-NL"/>
          </a:p>
        </p:txBody>
      </p:sp>
    </p:spTree>
    <p:extLst>
      <p:ext uri="{BB962C8B-B14F-4D97-AF65-F5344CB8AC3E}">
        <p14:creationId xmlns:p14="http://schemas.microsoft.com/office/powerpoint/2010/main" val="21720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1" dirty="0"/>
          </a:p>
        </p:txBody>
      </p:sp>
      <p:sp>
        <p:nvSpPr>
          <p:cNvPr id="4" name="Tijdelijke aanduiding voor dianummer 3"/>
          <p:cNvSpPr>
            <a:spLocks noGrp="1"/>
          </p:cNvSpPr>
          <p:nvPr>
            <p:ph type="sldNum" sz="quarter" idx="10"/>
          </p:nvPr>
        </p:nvSpPr>
        <p:spPr/>
        <p:txBody>
          <a:bodyPr/>
          <a:lstStyle/>
          <a:p>
            <a:fld id="{8066E51F-0436-4570-B066-9CA3A3AA8F18}" type="slidenum">
              <a:rPr lang="nl-NL" smtClean="0"/>
              <a:t>8</a:t>
            </a:fld>
            <a:endParaRPr lang="nl-NL"/>
          </a:p>
        </p:txBody>
      </p:sp>
    </p:spTree>
    <p:extLst>
      <p:ext uri="{BB962C8B-B14F-4D97-AF65-F5344CB8AC3E}">
        <p14:creationId xmlns:p14="http://schemas.microsoft.com/office/powerpoint/2010/main" val="76255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Banken: </a:t>
            </a:r>
            <a:r>
              <a:rPr lang="nl-NL" i="0" dirty="0"/>
              <a:t>Leningen</a:t>
            </a:r>
            <a:endParaRPr lang="nl-NL" i="1" dirty="0"/>
          </a:p>
          <a:p>
            <a:endParaRPr lang="nl-NL" i="1" dirty="0"/>
          </a:p>
          <a:p>
            <a:r>
              <a:rPr lang="nl-NL" i="1" dirty="0"/>
              <a:t>Investeringsmaatschappijen: </a:t>
            </a:r>
            <a:r>
              <a:rPr lang="nl-NL" b="0" i="0" dirty="0">
                <a:solidFill>
                  <a:srgbClr val="1A1A1A"/>
                </a:solidFill>
                <a:effectLst/>
                <a:latin typeface="Source Sans Pro" panose="020B0503030403020204" pitchFamily="34" charset="0"/>
              </a:rPr>
              <a:t>Verstrekken van </a:t>
            </a:r>
            <a:r>
              <a:rPr lang="nl-NL" b="1" i="0" dirty="0">
                <a:solidFill>
                  <a:srgbClr val="1A1A1A"/>
                </a:solidFill>
                <a:effectLst/>
                <a:latin typeface="Source Sans Pro" panose="020B0503030403020204" pitchFamily="34" charset="0"/>
              </a:rPr>
              <a:t>risico kapitaal in de vorm van eigen vermogen</a:t>
            </a:r>
            <a:r>
              <a:rPr lang="nl-NL" b="0" i="0" dirty="0">
                <a:solidFill>
                  <a:srgbClr val="1A1A1A"/>
                </a:solidFill>
                <a:effectLst/>
                <a:latin typeface="Source Sans Pro" panose="020B0503030403020204" pitchFamily="34" charset="0"/>
              </a:rPr>
              <a:t>, waarbij het risico dragend is in de onderneming. Meet voor grote bedrijven, </a:t>
            </a:r>
            <a:r>
              <a:rPr lang="nl-NL" b="0" i="0" dirty="0">
                <a:solidFill>
                  <a:srgbClr val="262626"/>
                </a:solidFill>
                <a:effectLst/>
                <a:latin typeface="PT Serif"/>
              </a:rPr>
              <a:t>als investeringsmaatschappij probeert men </a:t>
            </a:r>
            <a:r>
              <a:rPr lang="nl-NL" b="1" i="0" dirty="0">
                <a:solidFill>
                  <a:srgbClr val="262626"/>
                </a:solidFill>
                <a:effectLst/>
                <a:latin typeface="PT Serif"/>
              </a:rPr>
              <a:t>een zo hoog mogelijke ROI te behalen</a:t>
            </a:r>
            <a:r>
              <a:rPr lang="nl-NL" b="0" i="0" dirty="0">
                <a:solidFill>
                  <a:srgbClr val="262626"/>
                </a:solidFill>
                <a:effectLst/>
                <a:latin typeface="PT Serif"/>
              </a:rPr>
              <a:t>, oftewel return on investment</a:t>
            </a:r>
            <a:r>
              <a:rPr lang="nl-NL" b="0" i="0" dirty="0">
                <a:solidFill>
                  <a:srgbClr val="1A1A1A"/>
                </a:solidFill>
                <a:effectLst/>
                <a:latin typeface="Source Sans Pro" panose="020B0503030403020204" pitchFamily="34" charset="0"/>
              </a:rPr>
              <a:t>. Een investeringsmaatschappij </a:t>
            </a:r>
            <a:r>
              <a:rPr lang="nl-NL" b="1" i="0" dirty="0">
                <a:solidFill>
                  <a:srgbClr val="1A1A1A"/>
                </a:solidFill>
                <a:effectLst/>
                <a:latin typeface="Source Sans Pro" panose="020B0503030403020204" pitchFamily="34" charset="0"/>
              </a:rPr>
              <a:t>gebruikt het geld van haar investeerders </a:t>
            </a:r>
            <a:r>
              <a:rPr lang="nl-NL" b="0" i="0" dirty="0">
                <a:solidFill>
                  <a:srgbClr val="1A1A1A"/>
                </a:solidFill>
                <a:effectLst/>
                <a:latin typeface="Source Sans Pro" panose="020B0503030403020204" pitchFamily="34" charset="0"/>
              </a:rPr>
              <a:t>om zelf opnieuw te investeren</a:t>
            </a:r>
            <a:endParaRPr lang="nl-NL" i="1" dirty="0"/>
          </a:p>
          <a:p>
            <a:endParaRPr lang="nl-NL" i="1" dirty="0"/>
          </a:p>
          <a:p>
            <a:r>
              <a:rPr lang="nl-NL" i="1" dirty="0"/>
              <a:t>Participatiemaatschappijen: </a:t>
            </a:r>
            <a:r>
              <a:rPr lang="nl-NL" b="0" i="0" dirty="0">
                <a:solidFill>
                  <a:srgbClr val="1A1A1A"/>
                </a:solidFill>
                <a:effectLst/>
                <a:latin typeface="Source Sans Pro" panose="020B0503030403020204" pitchFamily="34" charset="0"/>
              </a:rPr>
              <a:t>Actieve aandeelhouder die tijdelijke (3-7 jaar) aandelen in een bedrijf met een </a:t>
            </a:r>
            <a:r>
              <a:rPr lang="nl-NL" b="1" i="0" dirty="0">
                <a:solidFill>
                  <a:srgbClr val="1A1A1A"/>
                </a:solidFill>
                <a:effectLst/>
                <a:latin typeface="Source Sans Pro" panose="020B0503030403020204" pitchFamily="34" charset="0"/>
              </a:rPr>
              <a:t>hoger risico profiel koopt</a:t>
            </a:r>
            <a:r>
              <a:rPr lang="nl-NL" b="0" i="0" dirty="0">
                <a:solidFill>
                  <a:srgbClr val="1A1A1A"/>
                </a:solidFill>
                <a:effectLst/>
                <a:latin typeface="Source Sans Pro" panose="020B0503030403020204" pitchFamily="34" charset="0"/>
              </a:rPr>
              <a:t>. Overwegend interessant in de </a:t>
            </a:r>
            <a:r>
              <a:rPr lang="nl-NL" b="1" i="0" dirty="0">
                <a:solidFill>
                  <a:srgbClr val="1A1A1A"/>
                </a:solidFill>
                <a:effectLst/>
                <a:latin typeface="Source Sans Pro" panose="020B0503030403020204" pitchFamily="34" charset="0"/>
              </a:rPr>
              <a:t>grotere investeringen </a:t>
            </a:r>
            <a:r>
              <a:rPr lang="nl-NL" b="0" i="0" dirty="0">
                <a:solidFill>
                  <a:srgbClr val="1A1A1A"/>
                </a:solidFill>
                <a:effectLst/>
                <a:latin typeface="Source Sans Pro" panose="020B0503030403020204" pitchFamily="34" charset="0"/>
              </a:rPr>
              <a:t>en daardoor minder interessant in kleine ondernemers en </a:t>
            </a:r>
            <a:r>
              <a:rPr lang="nl-NL" b="0" i="0" dirty="0" err="1">
                <a:solidFill>
                  <a:srgbClr val="1A1A1A"/>
                </a:solidFill>
                <a:effectLst/>
                <a:latin typeface="Source Sans Pro" panose="020B0503030403020204" pitchFamily="34" charset="0"/>
              </a:rPr>
              <a:t>start-ups</a:t>
            </a:r>
            <a:r>
              <a:rPr lang="nl-NL" b="0" i="0" dirty="0">
                <a:solidFill>
                  <a:srgbClr val="1A1A1A"/>
                </a:solidFill>
                <a:effectLst/>
                <a:latin typeface="Source Sans Pro" panose="020B0503030403020204" pitchFamily="34" charset="0"/>
              </a:rPr>
              <a:t>, snelle groeiers of innovatieve bedrijfjes. Door medezeggenschap kan een participatiemaatschappij </a:t>
            </a:r>
            <a:r>
              <a:rPr lang="nl-NL" b="1" i="0" dirty="0">
                <a:solidFill>
                  <a:srgbClr val="1A1A1A"/>
                </a:solidFill>
                <a:effectLst/>
                <a:latin typeface="Source Sans Pro" panose="020B0503030403020204" pitchFamily="34" charset="0"/>
              </a:rPr>
              <a:t>een actieve bijdrage leveren aan het bedrijf. Financiering en KENNIS.</a:t>
            </a:r>
            <a:endParaRPr lang="nl-NL" b="1" i="1" dirty="0"/>
          </a:p>
        </p:txBody>
      </p:sp>
      <p:sp>
        <p:nvSpPr>
          <p:cNvPr id="4" name="Tijdelijke aanduiding voor dianummer 3"/>
          <p:cNvSpPr>
            <a:spLocks noGrp="1"/>
          </p:cNvSpPr>
          <p:nvPr>
            <p:ph type="sldNum" sz="quarter" idx="10"/>
          </p:nvPr>
        </p:nvSpPr>
        <p:spPr/>
        <p:txBody>
          <a:bodyPr/>
          <a:lstStyle/>
          <a:p>
            <a:fld id="{8066E51F-0436-4570-B066-9CA3A3AA8F18}" type="slidenum">
              <a:rPr lang="nl-NL" smtClean="0"/>
              <a:t>9</a:t>
            </a:fld>
            <a:endParaRPr lang="nl-NL"/>
          </a:p>
        </p:txBody>
      </p:sp>
    </p:spTree>
    <p:extLst>
      <p:ext uri="{BB962C8B-B14F-4D97-AF65-F5344CB8AC3E}">
        <p14:creationId xmlns:p14="http://schemas.microsoft.com/office/powerpoint/2010/main" val="2694858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1" dirty="0"/>
          </a:p>
        </p:txBody>
      </p:sp>
      <p:sp>
        <p:nvSpPr>
          <p:cNvPr id="4" name="Tijdelijke aanduiding voor dianummer 3"/>
          <p:cNvSpPr>
            <a:spLocks noGrp="1"/>
          </p:cNvSpPr>
          <p:nvPr>
            <p:ph type="sldNum" sz="quarter" idx="10"/>
          </p:nvPr>
        </p:nvSpPr>
        <p:spPr/>
        <p:txBody>
          <a:bodyPr/>
          <a:lstStyle/>
          <a:p>
            <a:fld id="{8066E51F-0436-4570-B066-9CA3A3AA8F18}" type="slidenum">
              <a:rPr lang="nl-NL" smtClean="0"/>
              <a:t>10</a:t>
            </a:fld>
            <a:endParaRPr lang="nl-NL"/>
          </a:p>
        </p:txBody>
      </p:sp>
    </p:spTree>
    <p:extLst>
      <p:ext uri="{BB962C8B-B14F-4D97-AF65-F5344CB8AC3E}">
        <p14:creationId xmlns:p14="http://schemas.microsoft.com/office/powerpoint/2010/main" val="337466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Subsidies: </a:t>
            </a:r>
            <a:r>
              <a:rPr lang="nl-NL" i="0" dirty="0"/>
              <a:t>Subsidie is een tijdelijke </a:t>
            </a:r>
            <a:r>
              <a:rPr lang="nl-NL" b="1" i="0" dirty="0"/>
              <a:t>bijdrage van de overheid of een niet-commerciële organisatie </a:t>
            </a:r>
            <a:r>
              <a:rPr lang="nl-NL" i="0" dirty="0"/>
              <a:t>ten behoeve van het starten van een activiteit waarvan </a:t>
            </a:r>
            <a:r>
              <a:rPr lang="nl-NL" b="1" i="0" dirty="0"/>
              <a:t>het economische belang niet direct voor de hand ligt</a:t>
            </a:r>
            <a:r>
              <a:rPr lang="nl-NL" i="0" dirty="0"/>
              <a:t>. Als het economisch belang van een te starten activiteit wel voor de hand ligt, spreekt men meestal van investering</a:t>
            </a:r>
          </a:p>
          <a:p>
            <a:endParaRPr lang="nl-NL" i="0" dirty="0"/>
          </a:p>
          <a:p>
            <a:r>
              <a:rPr lang="nl-NL" i="1" dirty="0"/>
              <a:t>Fondsen: </a:t>
            </a:r>
            <a:r>
              <a:rPr lang="nl-NL" i="0" dirty="0"/>
              <a:t>Een fonds is een groepering van bijvoorbeeld </a:t>
            </a:r>
            <a:r>
              <a:rPr lang="nl-NL" b="1" i="0" dirty="0"/>
              <a:t>aandelen of obligaties van verschillende ondernemingen</a:t>
            </a:r>
            <a:r>
              <a:rPr lang="nl-NL" i="0" dirty="0"/>
              <a:t>. Wanneer in een fonds belegd wordt, is de inleg feitelijk verspreid over al deze ondernemingen. Er zijn verschillende soorten fondsen, welke in principe uit aandelen of andere obligaties kunnen bestaan. </a:t>
            </a:r>
            <a:r>
              <a:rPr lang="nl-NL" b="1" i="0" dirty="0"/>
              <a:t>Het fonds is een stichting</a:t>
            </a:r>
            <a:r>
              <a:rPr lang="nl-NL" i="0" dirty="0"/>
              <a:t>.</a:t>
            </a:r>
          </a:p>
          <a:p>
            <a:endParaRPr lang="nl-NL" i="0" dirty="0"/>
          </a:p>
          <a:p>
            <a:r>
              <a:rPr lang="nl-NL" b="0" i="1" dirty="0">
                <a:solidFill>
                  <a:srgbClr val="222222"/>
                </a:solidFill>
                <a:effectLst/>
                <a:latin typeface="system-ui"/>
              </a:rPr>
              <a:t>Sponsoring:</a:t>
            </a:r>
            <a:r>
              <a:rPr lang="nl-NL" b="0" i="0" dirty="0">
                <a:solidFill>
                  <a:srgbClr val="222222"/>
                </a:solidFill>
                <a:effectLst/>
                <a:latin typeface="system-ui"/>
              </a:rPr>
              <a:t> Een activiteit waarbij een organisatie optreedt als geldschieter voor een vereniging, evenement of ander initiatief in ruil voor promotie. Vooral in de sport, media en culturele evenementen en instellingen komt sponsoring veel voor. Het doel van de sponsor is vaak tweeledig: zowel het steunen van een maatschappelijk initiatief als het genereren van publiciteit.</a:t>
            </a:r>
            <a:endParaRPr lang="nl-NL" i="0" dirty="0"/>
          </a:p>
          <a:p>
            <a:endParaRPr lang="nl-NL" i="0" dirty="0"/>
          </a:p>
          <a:p>
            <a:r>
              <a:rPr lang="nl-NL" i="1" dirty="0"/>
              <a:t>Microfinanciering:</a:t>
            </a:r>
            <a:r>
              <a:rPr lang="nl-NL" i="0" dirty="0"/>
              <a:t> Microfinanciering is de verzamelnaam voor financiële diensten met </a:t>
            </a:r>
            <a:r>
              <a:rPr lang="nl-NL" b="1" i="0" dirty="0"/>
              <a:t>zeer kleine bedragen</a:t>
            </a:r>
            <a:r>
              <a:rPr lang="nl-NL" i="0" dirty="0"/>
              <a:t>. Men gebruikt het krediet </a:t>
            </a:r>
            <a:r>
              <a:rPr lang="nl-NL" b="1" i="0" dirty="0"/>
              <a:t>voor de start van een onderneming of voor investeringen in de uitbreiding van een onderneming</a:t>
            </a:r>
            <a:r>
              <a:rPr lang="nl-NL" i="0" dirty="0"/>
              <a:t>. Microfinanciering in Nederland is een krediet van </a:t>
            </a:r>
            <a:r>
              <a:rPr lang="nl-NL" b="1" i="0" dirty="0"/>
              <a:t>maximaal 50.000</a:t>
            </a:r>
            <a:r>
              <a:rPr lang="nl-NL" i="0" dirty="0"/>
              <a:t>.</a:t>
            </a:r>
          </a:p>
          <a:p>
            <a:endParaRPr lang="nl-NL" i="0" dirty="0"/>
          </a:p>
          <a:p>
            <a:r>
              <a:rPr lang="nl-NL" i="0" dirty="0"/>
              <a:t>Subsidies</a:t>
            </a:r>
            <a:r>
              <a:rPr lang="nl-NL" i="0" baseline="0" dirty="0"/>
              <a:t> gemeente Tilburg: </a:t>
            </a:r>
            <a:r>
              <a:rPr lang="nl-NL" i="1" dirty="0"/>
              <a:t>https://www.tilburg.nl/inwoners/subsidies/ </a:t>
            </a:r>
          </a:p>
          <a:p>
            <a:r>
              <a:rPr lang="nl-NL" i="0" dirty="0"/>
              <a:t>Stichting Doen: </a:t>
            </a:r>
            <a:r>
              <a:rPr lang="nl-NL" i="1" dirty="0"/>
              <a:t>https://www.doen.nl/ </a:t>
            </a:r>
          </a:p>
        </p:txBody>
      </p:sp>
      <p:sp>
        <p:nvSpPr>
          <p:cNvPr id="4" name="Tijdelijke aanduiding voor dianummer 3"/>
          <p:cNvSpPr>
            <a:spLocks noGrp="1"/>
          </p:cNvSpPr>
          <p:nvPr>
            <p:ph type="sldNum" sz="quarter" idx="10"/>
          </p:nvPr>
        </p:nvSpPr>
        <p:spPr/>
        <p:txBody>
          <a:bodyPr/>
          <a:lstStyle/>
          <a:p>
            <a:fld id="{8066E51F-0436-4570-B066-9CA3A3AA8F18}" type="slidenum">
              <a:rPr lang="nl-NL" smtClean="0"/>
              <a:t>11</a:t>
            </a:fld>
            <a:endParaRPr lang="nl-NL"/>
          </a:p>
        </p:txBody>
      </p:sp>
    </p:spTree>
    <p:extLst>
      <p:ext uri="{BB962C8B-B14F-4D97-AF65-F5344CB8AC3E}">
        <p14:creationId xmlns:p14="http://schemas.microsoft.com/office/powerpoint/2010/main" val="348184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12</a:t>
            </a:fld>
            <a:endParaRPr lang="nl-NL"/>
          </a:p>
        </p:txBody>
      </p:sp>
    </p:spTree>
    <p:extLst>
      <p:ext uri="{BB962C8B-B14F-4D97-AF65-F5344CB8AC3E}">
        <p14:creationId xmlns:p14="http://schemas.microsoft.com/office/powerpoint/2010/main" val="405388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BE00745-2EE1-4F4F-89E0-8942A9C92D99}" type="slidenum">
              <a:rPr lang="nl-NL" smtClean="0"/>
              <a:t>13</a:t>
            </a:fld>
            <a:endParaRPr lang="nl-NL"/>
          </a:p>
        </p:txBody>
      </p:sp>
    </p:spTree>
    <p:extLst>
      <p:ext uri="{BB962C8B-B14F-4D97-AF65-F5344CB8AC3E}">
        <p14:creationId xmlns:p14="http://schemas.microsoft.com/office/powerpoint/2010/main" val="344612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dirty="0"/>
              <a:t>Subsidies</a:t>
            </a:r>
            <a:r>
              <a:rPr lang="nl-NL" i="0" baseline="0" dirty="0"/>
              <a:t> gemeente Tilburg: </a:t>
            </a:r>
            <a:r>
              <a:rPr lang="nl-NL" i="1" dirty="0"/>
              <a:t>https://www.tilburg.nl/inwoners/subsidies/ </a:t>
            </a:r>
          </a:p>
          <a:p>
            <a:r>
              <a:rPr lang="nl-NL" i="0" dirty="0"/>
              <a:t>Stichting Doen: </a:t>
            </a:r>
            <a:r>
              <a:rPr lang="nl-NL" i="1" dirty="0"/>
              <a:t>https://www.doen.nl/ </a:t>
            </a:r>
          </a:p>
        </p:txBody>
      </p:sp>
      <p:sp>
        <p:nvSpPr>
          <p:cNvPr id="4" name="Tijdelijke aanduiding voor dianummer 3"/>
          <p:cNvSpPr>
            <a:spLocks noGrp="1"/>
          </p:cNvSpPr>
          <p:nvPr>
            <p:ph type="sldNum" sz="quarter" idx="10"/>
          </p:nvPr>
        </p:nvSpPr>
        <p:spPr/>
        <p:txBody>
          <a:bodyPr/>
          <a:lstStyle/>
          <a:p>
            <a:fld id="{8066E51F-0436-4570-B066-9CA3A3AA8F18}" type="slidenum">
              <a:rPr lang="nl-NL" smtClean="0"/>
              <a:t>14</a:t>
            </a:fld>
            <a:endParaRPr lang="nl-NL"/>
          </a:p>
        </p:txBody>
      </p:sp>
    </p:spTree>
    <p:extLst>
      <p:ext uri="{BB962C8B-B14F-4D97-AF65-F5344CB8AC3E}">
        <p14:creationId xmlns:p14="http://schemas.microsoft.com/office/powerpoint/2010/main" val="1267988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14-6-2023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14-6-2023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14-6-2023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14-6-2023</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DCA036-7584-4922-8586-D27143D5614B}"/>
              </a:ext>
            </a:extLst>
          </p:cNvPr>
          <p:cNvSpPr>
            <a:spLocks noGrp="1"/>
          </p:cNvSpPr>
          <p:nvPr>
            <p:ph type="dt" sz="half" idx="10"/>
          </p:nvPr>
        </p:nvSpPr>
        <p:spPr/>
        <p:txBody>
          <a:bodyPr/>
          <a:lstStyle/>
          <a:p>
            <a:fld id="{7148E66D-2C39-4125-8AF3-537C50A9B782}" type="datetimeFigureOut">
              <a:rPr lang="nl-NL" smtClean="0"/>
              <a:t>14-6-2023</a:t>
            </a:fld>
            <a:endParaRPr lang="nl-NL"/>
          </a:p>
        </p:txBody>
      </p:sp>
      <p:sp>
        <p:nvSpPr>
          <p:cNvPr id="3" name="Tijdelijke aanduiding voor voettekst 2">
            <a:extLst>
              <a:ext uri="{FF2B5EF4-FFF2-40B4-BE49-F238E27FC236}">
                <a16:creationId xmlns:a16="http://schemas.microsoft.com/office/drawing/2014/main" id="{FDD78A8D-7113-4B1E-BA95-8B20E9AA7C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2BFDDC8-91C5-4B4C-BB1A-57FFAF98C7B4}"/>
              </a:ext>
            </a:extLst>
          </p:cNvPr>
          <p:cNvSpPr>
            <a:spLocks noGrp="1"/>
          </p:cNvSpPr>
          <p:nvPr>
            <p:ph type="sldNum" sz="quarter" idx="12"/>
          </p:nvPr>
        </p:nvSpPr>
        <p:spPr/>
        <p:txBody>
          <a:bodyPr/>
          <a:lstStyle/>
          <a:p>
            <a:fld id="{E8099910-0118-41D0-B885-A5945F792F5E}" type="slidenum">
              <a:rPr lang="nl-NL" smtClean="0"/>
              <a:t>‹nr.›</a:t>
            </a:fld>
            <a:endParaRPr lang="nl-NL"/>
          </a:p>
        </p:txBody>
      </p:sp>
    </p:spTree>
    <p:extLst>
      <p:ext uri="{BB962C8B-B14F-4D97-AF65-F5344CB8AC3E}">
        <p14:creationId xmlns:p14="http://schemas.microsoft.com/office/powerpoint/2010/main" val="412257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14-6-2023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www.tilburg.nl/inwoners/subsidi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6A9E6-EF86-678F-C21B-FB1DDC146BF6}"/>
              </a:ext>
            </a:extLst>
          </p:cNvPr>
          <p:cNvSpPr>
            <a:spLocks noGrp="1"/>
          </p:cNvSpPr>
          <p:nvPr>
            <p:ph type="title"/>
          </p:nvPr>
        </p:nvSpPr>
        <p:spPr>
          <a:xfrm>
            <a:off x="838200" y="365125"/>
            <a:ext cx="10515600" cy="1850537"/>
          </a:xfrm>
        </p:spPr>
        <p:txBody>
          <a:bodyPr/>
          <a:lstStyle/>
          <a:p>
            <a:pPr algn="ctr"/>
            <a:r>
              <a:rPr lang="nl-NL" dirty="0">
                <a:solidFill>
                  <a:srgbClr val="002060"/>
                </a:solidFill>
                <a:latin typeface="Athletics ExtraBold" panose="02000000000000000000" pitchFamily="50" charset="0"/>
              </a:rPr>
              <a:t>Inrichting van een gebied</a:t>
            </a:r>
            <a:br>
              <a:rPr lang="nl-NL" dirty="0">
                <a:solidFill>
                  <a:srgbClr val="002060"/>
                </a:solidFill>
                <a:latin typeface="Athletics Regular" panose="02000000000000000000" pitchFamily="50" charset="0"/>
              </a:rPr>
            </a:br>
            <a:r>
              <a:rPr lang="nl-NL" sz="4000" dirty="0">
                <a:solidFill>
                  <a:srgbClr val="002060"/>
                </a:solidFill>
                <a:latin typeface="Athletics Regular" panose="02000000000000000000" pitchFamily="50" charset="0"/>
              </a:rPr>
              <a:t>Leerjaar 1 – periode 4</a:t>
            </a:r>
            <a:endParaRPr lang="nl-NL" dirty="0">
              <a:solidFill>
                <a:srgbClr val="002060"/>
              </a:solidFill>
              <a:latin typeface="Athletics Regular" panose="02000000000000000000" pitchFamily="50" charset="0"/>
            </a:endParaRPr>
          </a:p>
        </p:txBody>
      </p:sp>
      <p:pic>
        <p:nvPicPr>
          <p:cNvPr id="4" name="Picture 8" descr="Gemeente Tilburg - Cstories.nl - Business Storytelling">
            <a:extLst>
              <a:ext uri="{FF2B5EF4-FFF2-40B4-BE49-F238E27FC236}">
                <a16:creationId xmlns:a16="http://schemas.microsoft.com/office/drawing/2014/main" id="{961ED5D1-B0AA-EF2C-9A03-4D162B172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258" y="2057519"/>
            <a:ext cx="1505602" cy="1322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Test Case Authoring Tips | Synapse QA">
            <a:extLst>
              <a:ext uri="{FF2B5EF4-FFF2-40B4-BE49-F238E27FC236}">
                <a16:creationId xmlns:a16="http://schemas.microsoft.com/office/drawing/2014/main" id="{D0C22FD1-C23A-CE10-A997-C81CF1640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05" r="23774"/>
          <a:stretch/>
        </p:blipFill>
        <p:spPr bwMode="auto">
          <a:xfrm>
            <a:off x="2804746" y="4763"/>
            <a:ext cx="6488723" cy="684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1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2554" y="319770"/>
            <a:ext cx="5290456" cy="918187"/>
          </a:xfrm>
        </p:spPr>
        <p:txBody>
          <a:bodyPr/>
          <a:lstStyle/>
          <a:p>
            <a:pPr marL="457200" lvl="1"/>
            <a:r>
              <a:rPr lang="nl-NL" sz="3400" b="1" dirty="0">
                <a:solidFill>
                  <a:srgbClr val="0070C0"/>
                </a:solidFill>
              </a:rPr>
              <a:t>Financieringsvormen</a:t>
            </a:r>
          </a:p>
        </p:txBody>
      </p:sp>
      <p:sp>
        <p:nvSpPr>
          <p:cNvPr id="6" name="Rechthoek 5"/>
          <p:cNvSpPr/>
          <p:nvPr/>
        </p:nvSpPr>
        <p:spPr>
          <a:xfrm>
            <a:off x="915070" y="1533378"/>
            <a:ext cx="9395879" cy="4185761"/>
          </a:xfrm>
          <a:prstGeom prst="rect">
            <a:avLst/>
          </a:prstGeom>
        </p:spPr>
        <p:txBody>
          <a:bodyPr wrap="square">
            <a:spAutoFit/>
          </a:bodyPr>
          <a:lstStyle/>
          <a:p>
            <a:pPr marL="514350" indent="-514350" algn="just">
              <a:lnSpc>
                <a:spcPct val="200000"/>
              </a:lnSpc>
              <a:buFont typeface="+mj-lt"/>
              <a:buAutoNum type="arabicPeriod" startAt="2"/>
            </a:pPr>
            <a:r>
              <a:rPr lang="nl-NL" sz="2800" b="1" dirty="0"/>
              <a:t>Informele kapitaal verstrekkers</a:t>
            </a:r>
          </a:p>
          <a:p>
            <a:pPr marL="971550" lvl="1" indent="-514350" algn="just">
              <a:lnSpc>
                <a:spcPct val="150000"/>
              </a:lnSpc>
              <a:buFont typeface="+mj-lt"/>
              <a:buAutoNum type="alphaLcParenR"/>
            </a:pPr>
            <a:r>
              <a:rPr lang="nl-NL" sz="2800" dirty="0" err="1"/>
              <a:t>Crowdfunding</a:t>
            </a:r>
            <a:endParaRPr lang="nl-NL" sz="2800" dirty="0"/>
          </a:p>
          <a:p>
            <a:pPr marL="971550" lvl="1" indent="-514350" algn="just">
              <a:lnSpc>
                <a:spcPct val="150000"/>
              </a:lnSpc>
              <a:buFont typeface="+mj-lt"/>
              <a:buAutoNum type="alphaLcParenR"/>
            </a:pPr>
            <a:endParaRPr lang="nl-NL" sz="2800" dirty="0"/>
          </a:p>
          <a:p>
            <a:pPr marL="971550" lvl="1" indent="-514350" algn="just">
              <a:lnSpc>
                <a:spcPct val="150000"/>
              </a:lnSpc>
              <a:buFont typeface="+mj-lt"/>
              <a:buAutoNum type="alphaLcParenR"/>
            </a:pPr>
            <a:endParaRPr lang="nl-NL" sz="2800" dirty="0"/>
          </a:p>
          <a:p>
            <a:pPr marL="971550" lvl="1" indent="-514350" algn="just">
              <a:lnSpc>
                <a:spcPct val="150000"/>
              </a:lnSpc>
              <a:buFont typeface="+mj-lt"/>
              <a:buAutoNum type="alphaLcParenR"/>
            </a:pPr>
            <a:endParaRPr lang="nl-NL" sz="2800" dirty="0"/>
          </a:p>
          <a:p>
            <a:pPr marL="971550" lvl="1" indent="-514350" algn="just">
              <a:lnSpc>
                <a:spcPct val="150000"/>
              </a:lnSpc>
              <a:buFont typeface="+mj-lt"/>
              <a:buAutoNum type="alphaLcParenR"/>
            </a:pPr>
            <a:r>
              <a:rPr lang="nl-NL" sz="2800" dirty="0"/>
              <a:t>Friends, family </a:t>
            </a:r>
            <a:r>
              <a:rPr lang="nl-NL" sz="2800" dirty="0" err="1"/>
              <a:t>and</a:t>
            </a:r>
            <a:r>
              <a:rPr lang="nl-NL" sz="2800" dirty="0"/>
              <a:t> (</a:t>
            </a:r>
            <a:r>
              <a:rPr lang="nl-NL" sz="2800" dirty="0" err="1"/>
              <a:t>other</a:t>
            </a:r>
            <a:r>
              <a:rPr lang="nl-NL" sz="2800" dirty="0"/>
              <a:t>) </a:t>
            </a:r>
            <a:r>
              <a:rPr lang="nl-NL" sz="2800" dirty="0" err="1"/>
              <a:t>fools</a:t>
            </a:r>
            <a:endParaRPr lang="nl-NL" sz="2800" dirty="0"/>
          </a:p>
        </p:txBody>
      </p:sp>
      <p:sp>
        <p:nvSpPr>
          <p:cNvPr id="3" name="AutoShape 6" descr="Afbeeldingsresultaat voor voor je buu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9466" name="Picture 10" descr="Afbeeldingsresultaat voor voor je buu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2671" y="3454686"/>
            <a:ext cx="1836831" cy="1235629"/>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rotWithShape="1">
          <a:blip r:embed="rId4" cstate="print">
            <a:extLst>
              <a:ext uri="{28A0092B-C50C-407E-A947-70E740481C1C}">
                <a14:useLocalDpi xmlns:a14="http://schemas.microsoft.com/office/drawing/2010/main" val="0"/>
              </a:ext>
            </a:extLst>
          </a:blip>
          <a:srcRect b="27743"/>
          <a:stretch/>
        </p:blipFill>
        <p:spPr>
          <a:xfrm>
            <a:off x="4119489" y="3587415"/>
            <a:ext cx="2309446" cy="1223736"/>
          </a:xfrm>
          <a:prstGeom prst="rect">
            <a:avLst/>
          </a:prstGeom>
        </p:spPr>
      </p:pic>
      <p:pic>
        <p:nvPicPr>
          <p:cNvPr id="19474" name="Picture 18" descr="Logo Oneplanetcrow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9267" y="3742082"/>
            <a:ext cx="318135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6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915070" y="1533378"/>
            <a:ext cx="9395879" cy="5262979"/>
          </a:xfrm>
          <a:prstGeom prst="rect">
            <a:avLst/>
          </a:prstGeom>
        </p:spPr>
        <p:txBody>
          <a:bodyPr wrap="square">
            <a:spAutoFit/>
          </a:bodyPr>
          <a:lstStyle/>
          <a:p>
            <a:pPr marL="514350" indent="-514350" algn="just">
              <a:lnSpc>
                <a:spcPct val="200000"/>
              </a:lnSpc>
              <a:buFont typeface="+mj-lt"/>
              <a:buAutoNum type="arabicPeriod" startAt="3"/>
            </a:pPr>
            <a:r>
              <a:rPr lang="nl-NL" sz="2800" b="1" dirty="0"/>
              <a:t>Overige kapitaal verstrekkers</a:t>
            </a:r>
          </a:p>
          <a:p>
            <a:pPr marL="971550" lvl="1" indent="-514350" algn="just">
              <a:lnSpc>
                <a:spcPct val="150000"/>
              </a:lnSpc>
              <a:buFont typeface="+mj-lt"/>
              <a:buAutoNum type="alphaLcParenR"/>
            </a:pPr>
            <a:r>
              <a:rPr lang="nl-NL" sz="2800" dirty="0">
                <a:latin typeface="+mn-lt"/>
                <a:cs typeface="+mn-cs"/>
              </a:rPr>
              <a:t>Subsidies</a:t>
            </a:r>
          </a:p>
          <a:p>
            <a:pPr marL="971550" lvl="1" indent="-514350" algn="just">
              <a:lnSpc>
                <a:spcPct val="150000"/>
              </a:lnSpc>
              <a:buFont typeface="+mj-lt"/>
              <a:buAutoNum type="alphaLcParenR"/>
            </a:pPr>
            <a:endParaRPr lang="nl-NL" sz="2800" dirty="0">
              <a:latin typeface="+mn-lt"/>
              <a:cs typeface="+mn-cs"/>
            </a:endParaRPr>
          </a:p>
          <a:p>
            <a:pPr marL="971550" lvl="1" indent="-514350" algn="just">
              <a:lnSpc>
                <a:spcPct val="150000"/>
              </a:lnSpc>
              <a:buFont typeface="+mj-lt"/>
              <a:buAutoNum type="alphaLcParenR"/>
            </a:pPr>
            <a:r>
              <a:rPr lang="nl-NL" sz="2800" dirty="0">
                <a:latin typeface="+mn-lt"/>
                <a:cs typeface="+mn-cs"/>
              </a:rPr>
              <a:t>Fondsen</a:t>
            </a:r>
          </a:p>
          <a:p>
            <a:pPr marL="971550" lvl="1" indent="-514350" algn="just">
              <a:buFont typeface="+mj-lt"/>
              <a:buAutoNum type="alphaLcParenR"/>
            </a:pPr>
            <a:endParaRPr lang="nl-NL" sz="2800" dirty="0">
              <a:latin typeface="+mn-lt"/>
              <a:cs typeface="+mn-cs"/>
            </a:endParaRPr>
          </a:p>
          <a:p>
            <a:pPr marL="971550" lvl="1" indent="-514350" algn="just">
              <a:buFont typeface="+mj-lt"/>
              <a:buAutoNum type="alphaLcParenR"/>
            </a:pPr>
            <a:endParaRPr lang="nl-NL" sz="2800" dirty="0">
              <a:latin typeface="+mn-lt"/>
              <a:cs typeface="+mn-cs"/>
            </a:endParaRPr>
          </a:p>
          <a:p>
            <a:pPr marL="971550" lvl="1" indent="-514350" algn="just">
              <a:lnSpc>
                <a:spcPct val="150000"/>
              </a:lnSpc>
              <a:buFont typeface="+mj-lt"/>
              <a:buAutoNum type="alphaLcParenR"/>
            </a:pPr>
            <a:r>
              <a:rPr lang="nl-NL" sz="2800" dirty="0">
                <a:latin typeface="+mn-lt"/>
                <a:cs typeface="+mn-cs"/>
              </a:rPr>
              <a:t>Sponsoring</a:t>
            </a:r>
          </a:p>
          <a:p>
            <a:pPr marL="971550" lvl="1" indent="-514350" algn="just">
              <a:lnSpc>
                <a:spcPct val="200000"/>
              </a:lnSpc>
              <a:buFont typeface="+mj-lt"/>
              <a:buAutoNum type="alphaLcParenR"/>
            </a:pPr>
            <a:endParaRPr lang="nl-NL" sz="2800" b="1" dirty="0">
              <a:latin typeface="+mn-lt"/>
              <a:cs typeface="+mn-cs"/>
            </a:endParaRPr>
          </a:p>
        </p:txBody>
      </p:sp>
      <p:pic>
        <p:nvPicPr>
          <p:cNvPr id="20482" name="Picture 2" descr="Afbeeldingsresultaat voor gemeente tilburg 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99" t="6580" r="14097"/>
          <a:stretch/>
        </p:blipFill>
        <p:spPr bwMode="auto">
          <a:xfrm>
            <a:off x="4724400" y="2409923"/>
            <a:ext cx="1371600" cy="101907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22554" y="319770"/>
            <a:ext cx="5290456" cy="918187"/>
          </a:xfrm>
        </p:spPr>
        <p:txBody>
          <a:bodyPr/>
          <a:lstStyle/>
          <a:p>
            <a:pPr marL="457200" lvl="1"/>
            <a:r>
              <a:rPr lang="nl-NL" sz="3400" b="1" dirty="0">
                <a:solidFill>
                  <a:srgbClr val="0070C0"/>
                </a:solidFill>
              </a:rPr>
              <a:t>Financieringsvormen</a:t>
            </a:r>
          </a:p>
        </p:txBody>
      </p:sp>
      <p:pic>
        <p:nvPicPr>
          <p:cNvPr id="2050" name="Picture 2" descr="Stichting DOEN - Home | Facebook">
            <a:extLst>
              <a:ext uri="{FF2B5EF4-FFF2-40B4-BE49-F238E27FC236}">
                <a16:creationId xmlns:a16="http://schemas.microsoft.com/office/drawing/2014/main" id="{44CCEDCB-3E1F-42CD-A526-61D830D79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9611" y="3582256"/>
            <a:ext cx="1165221" cy="116522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ponsoren Sp. Rekken – Officiële website SP. Rekken">
            <a:extLst>
              <a:ext uri="{FF2B5EF4-FFF2-40B4-BE49-F238E27FC236}">
                <a16:creationId xmlns:a16="http://schemas.microsoft.com/office/drawing/2014/main" id="{602E3FFA-E780-03B7-8515-2FBD0F3E4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418" y="4900733"/>
            <a:ext cx="1249606" cy="125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80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70143AC-0D04-67AA-7483-768CDDA89DEA}"/>
              </a:ext>
            </a:extLst>
          </p:cNvPr>
          <p:cNvSpPr/>
          <p:nvPr/>
        </p:nvSpPr>
        <p:spPr>
          <a:xfrm>
            <a:off x="9026952" y="3655014"/>
            <a:ext cx="1909480"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A2EEDF09-2FCD-BFF4-8DB5-81C5AF7FFACC}"/>
              </a:ext>
            </a:extLst>
          </p:cNvPr>
          <p:cNvSpPr/>
          <p:nvPr/>
        </p:nvSpPr>
        <p:spPr>
          <a:xfrm>
            <a:off x="9509938" y="5074190"/>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tel 1">
            <a:extLst>
              <a:ext uri="{FF2B5EF4-FFF2-40B4-BE49-F238E27FC236}">
                <a16:creationId xmlns:a16="http://schemas.microsoft.com/office/drawing/2014/main" id="{6D2B4B67-A44E-A733-2DDB-85BDF9159C0B}"/>
              </a:ext>
            </a:extLst>
          </p:cNvPr>
          <p:cNvSpPr>
            <a:spLocks noGrp="1"/>
          </p:cNvSpPr>
          <p:nvPr>
            <p:ph type="title"/>
          </p:nvPr>
        </p:nvSpPr>
        <p:spPr>
          <a:xfrm>
            <a:off x="537025" y="483971"/>
            <a:ext cx="10609385" cy="614994"/>
          </a:xfrm>
        </p:spPr>
        <p:txBody>
          <a:bodyPr>
            <a:normAutofit/>
          </a:bodyPr>
          <a:lstStyle/>
          <a:p>
            <a:r>
              <a:rPr lang="nl-NL" sz="3200" dirty="0">
                <a:latin typeface="Athletics Bold" panose="02000000000000000000" pitchFamily="50" charset="0"/>
              </a:rPr>
              <a:t>Financieringsvormen </a:t>
            </a:r>
            <a:endParaRPr lang="nl-NL" sz="3200" dirty="0">
              <a:solidFill>
                <a:srgbClr val="0070C0"/>
              </a:solidFill>
              <a:latin typeface="Athletics Bold" panose="02000000000000000000" pitchFamily="50" charset="0"/>
            </a:endParaRPr>
          </a:p>
        </p:txBody>
      </p:sp>
      <p:sp>
        <p:nvSpPr>
          <p:cNvPr id="36" name="Rechthoek 35">
            <a:extLst>
              <a:ext uri="{FF2B5EF4-FFF2-40B4-BE49-F238E27FC236}">
                <a16:creationId xmlns:a16="http://schemas.microsoft.com/office/drawing/2014/main" id="{F0B3DA3F-0E33-55EC-5032-06EBA5505FEA}"/>
              </a:ext>
            </a:extLst>
          </p:cNvPr>
          <p:cNvSpPr/>
          <p:nvPr/>
        </p:nvSpPr>
        <p:spPr>
          <a:xfrm>
            <a:off x="6392008" y="3429000"/>
            <a:ext cx="1705708" cy="78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AEC2507-E763-9C7D-5720-6EDA8D63A4CA}"/>
              </a:ext>
            </a:extLst>
          </p:cNvPr>
          <p:cNvSpPr/>
          <p:nvPr/>
        </p:nvSpPr>
        <p:spPr>
          <a:xfrm>
            <a:off x="8375136" y="1296775"/>
            <a:ext cx="1903071" cy="886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8" name="Picture 4" descr="Bouw uitkijktoren Spoorpark nu snel van start | Tilburg | ed.nl">
            <a:extLst>
              <a:ext uri="{FF2B5EF4-FFF2-40B4-BE49-F238E27FC236}">
                <a16:creationId xmlns:a16="http://schemas.microsoft.com/office/drawing/2014/main" id="{50A93847-D1E0-A8C6-55B8-B5E377935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50" y="1296775"/>
            <a:ext cx="5300236" cy="27826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oorpark geeft nieuwe impressies vrij: 'Je ziet het nu voor je ogen  ontstaan' | Foto | bd.nl">
            <a:extLst>
              <a:ext uri="{FF2B5EF4-FFF2-40B4-BE49-F238E27FC236}">
                <a16:creationId xmlns:a16="http://schemas.microsoft.com/office/drawing/2014/main" id="{067196E5-2ABF-E7CB-DCD9-3EA9622D1C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92"/>
          <a:stretch/>
        </p:blipFill>
        <p:spPr bwMode="auto">
          <a:xfrm>
            <a:off x="5994300" y="1287983"/>
            <a:ext cx="5656450" cy="27856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poorpark_logo_liggend_groen - Spoorpark Tilburg">
            <a:extLst>
              <a:ext uri="{FF2B5EF4-FFF2-40B4-BE49-F238E27FC236}">
                <a16:creationId xmlns:a16="http://schemas.microsoft.com/office/drawing/2014/main" id="{A59A4B3C-691D-E4C7-A2AE-E20CDB549C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2276" y="102782"/>
            <a:ext cx="2485418" cy="92428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E2EB806C-6DE3-46C2-4B5A-D1D452346446}"/>
              </a:ext>
            </a:extLst>
          </p:cNvPr>
          <p:cNvPicPr>
            <a:picLocks noChangeAspect="1"/>
          </p:cNvPicPr>
          <p:nvPr/>
        </p:nvPicPr>
        <p:blipFill>
          <a:blip r:embed="rId6"/>
          <a:stretch>
            <a:fillRect/>
          </a:stretch>
        </p:blipFill>
        <p:spPr>
          <a:xfrm>
            <a:off x="808800" y="4082465"/>
            <a:ext cx="9026952" cy="2712426"/>
          </a:xfrm>
          <a:prstGeom prst="rect">
            <a:avLst/>
          </a:prstGeom>
        </p:spPr>
      </p:pic>
    </p:spTree>
    <p:extLst>
      <p:ext uri="{BB962C8B-B14F-4D97-AF65-F5344CB8AC3E}">
        <p14:creationId xmlns:p14="http://schemas.microsoft.com/office/powerpoint/2010/main" val="772481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70143AC-0D04-67AA-7483-768CDDA89DEA}"/>
              </a:ext>
            </a:extLst>
          </p:cNvPr>
          <p:cNvSpPr/>
          <p:nvPr/>
        </p:nvSpPr>
        <p:spPr>
          <a:xfrm>
            <a:off x="9026952" y="3655014"/>
            <a:ext cx="1909480"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A2EEDF09-2FCD-BFF4-8DB5-81C5AF7FFACC}"/>
              </a:ext>
            </a:extLst>
          </p:cNvPr>
          <p:cNvSpPr/>
          <p:nvPr/>
        </p:nvSpPr>
        <p:spPr>
          <a:xfrm>
            <a:off x="9509938" y="5074190"/>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tel 1">
            <a:extLst>
              <a:ext uri="{FF2B5EF4-FFF2-40B4-BE49-F238E27FC236}">
                <a16:creationId xmlns:a16="http://schemas.microsoft.com/office/drawing/2014/main" id="{6D2B4B67-A44E-A733-2DDB-85BDF9159C0B}"/>
              </a:ext>
            </a:extLst>
          </p:cNvPr>
          <p:cNvSpPr>
            <a:spLocks noGrp="1"/>
          </p:cNvSpPr>
          <p:nvPr>
            <p:ph type="title"/>
          </p:nvPr>
        </p:nvSpPr>
        <p:spPr>
          <a:xfrm>
            <a:off x="537025" y="483971"/>
            <a:ext cx="10609385" cy="614994"/>
          </a:xfrm>
        </p:spPr>
        <p:txBody>
          <a:bodyPr>
            <a:normAutofit/>
          </a:bodyPr>
          <a:lstStyle/>
          <a:p>
            <a:r>
              <a:rPr lang="nl-NL" sz="3200" dirty="0">
                <a:latin typeface="Athletics Bold" panose="02000000000000000000" pitchFamily="50" charset="0"/>
              </a:rPr>
              <a:t>Financieringsvormen </a:t>
            </a:r>
            <a:endParaRPr lang="nl-NL" sz="3200" dirty="0">
              <a:solidFill>
                <a:srgbClr val="0070C0"/>
              </a:solidFill>
              <a:latin typeface="Athletics Bold" panose="02000000000000000000" pitchFamily="50" charset="0"/>
            </a:endParaRPr>
          </a:p>
        </p:txBody>
      </p:sp>
      <p:sp>
        <p:nvSpPr>
          <p:cNvPr id="36" name="Rechthoek 35">
            <a:extLst>
              <a:ext uri="{FF2B5EF4-FFF2-40B4-BE49-F238E27FC236}">
                <a16:creationId xmlns:a16="http://schemas.microsoft.com/office/drawing/2014/main" id="{F0B3DA3F-0E33-55EC-5032-06EBA5505FEA}"/>
              </a:ext>
            </a:extLst>
          </p:cNvPr>
          <p:cNvSpPr/>
          <p:nvPr/>
        </p:nvSpPr>
        <p:spPr>
          <a:xfrm>
            <a:off x="6392008" y="3429000"/>
            <a:ext cx="1705708" cy="78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AEC2507-E763-9C7D-5720-6EDA8D63A4CA}"/>
              </a:ext>
            </a:extLst>
          </p:cNvPr>
          <p:cNvSpPr/>
          <p:nvPr/>
        </p:nvSpPr>
        <p:spPr>
          <a:xfrm>
            <a:off x="8375136" y="1296775"/>
            <a:ext cx="1903071" cy="886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8" name="Picture 4" descr="Bouw uitkijktoren Spoorpark nu snel van start | Tilburg | ed.nl">
            <a:extLst>
              <a:ext uri="{FF2B5EF4-FFF2-40B4-BE49-F238E27FC236}">
                <a16:creationId xmlns:a16="http://schemas.microsoft.com/office/drawing/2014/main" id="{50A93847-D1E0-A8C6-55B8-B5E377935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50" y="1296775"/>
            <a:ext cx="5300236" cy="27826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poorpark_logo_liggend_groen - Spoorpark Tilburg">
            <a:extLst>
              <a:ext uri="{FF2B5EF4-FFF2-40B4-BE49-F238E27FC236}">
                <a16:creationId xmlns:a16="http://schemas.microsoft.com/office/drawing/2014/main" id="{A59A4B3C-691D-E4C7-A2AE-E20CDB549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276" y="102782"/>
            <a:ext cx="2485418" cy="92428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90D97700-6295-5CA0-4ECF-3152E806D7B1}"/>
              </a:ext>
            </a:extLst>
          </p:cNvPr>
          <p:cNvPicPr>
            <a:picLocks noChangeAspect="1"/>
          </p:cNvPicPr>
          <p:nvPr/>
        </p:nvPicPr>
        <p:blipFill>
          <a:blip r:embed="rId5"/>
          <a:stretch>
            <a:fillRect/>
          </a:stretch>
        </p:blipFill>
        <p:spPr>
          <a:xfrm>
            <a:off x="5897151" y="1296775"/>
            <a:ext cx="5189695" cy="4715405"/>
          </a:xfrm>
          <a:prstGeom prst="rect">
            <a:avLst/>
          </a:prstGeom>
        </p:spPr>
      </p:pic>
    </p:spTree>
    <p:extLst>
      <p:ext uri="{BB962C8B-B14F-4D97-AF65-F5344CB8AC3E}">
        <p14:creationId xmlns:p14="http://schemas.microsoft.com/office/powerpoint/2010/main" val="355148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915070" y="1533378"/>
            <a:ext cx="9395879" cy="3326423"/>
          </a:xfrm>
          <a:prstGeom prst="rect">
            <a:avLst/>
          </a:prstGeom>
        </p:spPr>
        <p:txBody>
          <a:bodyPr wrap="square">
            <a:spAutoFit/>
          </a:bodyPr>
          <a:lstStyle/>
          <a:p>
            <a:pPr marL="971550" lvl="1" indent="-514350" algn="just">
              <a:lnSpc>
                <a:spcPct val="150000"/>
              </a:lnSpc>
              <a:buFont typeface="+mj-lt"/>
              <a:buAutoNum type="alphaLcParenR"/>
            </a:pPr>
            <a:r>
              <a:rPr lang="nl-NL" sz="2000" dirty="0">
                <a:latin typeface="+mn-lt"/>
                <a:cs typeface="+mn-cs"/>
              </a:rPr>
              <a:t>Welke subsidies stelt Gemeente Tilburg beschikbaar voor de financiering van (een gedeelte) van jullie ontwerp? </a:t>
            </a:r>
            <a:r>
              <a:rPr lang="nl-NL" sz="2000" i="1" dirty="0">
                <a:hlinkClick r:id="rId3"/>
              </a:rPr>
              <a:t>www.tilburg.nl/inwoners/subsidies/</a:t>
            </a:r>
            <a:r>
              <a:rPr lang="nl-NL" sz="2000" i="1" dirty="0"/>
              <a:t>   </a:t>
            </a:r>
          </a:p>
          <a:p>
            <a:pPr marL="971550" lvl="1" indent="-514350" algn="just">
              <a:lnSpc>
                <a:spcPct val="150000"/>
              </a:lnSpc>
              <a:buFont typeface="+mj-lt"/>
              <a:buAutoNum type="alphaLcParenR"/>
            </a:pPr>
            <a:r>
              <a:rPr lang="nl-NL" sz="2000" dirty="0">
                <a:latin typeface="+mn-lt"/>
                <a:cs typeface="+mn-cs"/>
              </a:rPr>
              <a:t>Verwerk het antwoord van vraag ‘a’ in het advies.</a:t>
            </a:r>
            <a:r>
              <a:rPr lang="nl-NL" sz="2000" dirty="0"/>
              <a:t> </a:t>
            </a:r>
          </a:p>
          <a:p>
            <a:pPr marL="971550" lvl="1" indent="-514350" algn="just">
              <a:lnSpc>
                <a:spcPct val="150000"/>
              </a:lnSpc>
              <a:buFont typeface="+mj-lt"/>
              <a:buAutoNum type="alphaLcParenR"/>
            </a:pPr>
            <a:endParaRPr lang="nl-NL" sz="2000" dirty="0">
              <a:latin typeface="+mn-lt"/>
              <a:cs typeface="+mn-cs"/>
            </a:endParaRPr>
          </a:p>
          <a:p>
            <a:pPr marL="971550" lvl="1" indent="-514350" algn="just">
              <a:lnSpc>
                <a:spcPct val="150000"/>
              </a:lnSpc>
              <a:buFont typeface="+mj-lt"/>
              <a:buAutoNum type="alphaLcParenR"/>
            </a:pPr>
            <a:endParaRPr lang="nl-NL" sz="2800" dirty="0">
              <a:latin typeface="+mn-lt"/>
              <a:cs typeface="+mn-cs"/>
            </a:endParaRPr>
          </a:p>
          <a:p>
            <a:pPr marL="971550" lvl="1" indent="-514350" algn="just">
              <a:lnSpc>
                <a:spcPct val="200000"/>
              </a:lnSpc>
              <a:buFont typeface="+mj-lt"/>
              <a:buAutoNum type="alphaLcParenR"/>
            </a:pPr>
            <a:endParaRPr lang="nl-NL" sz="2800" b="1" dirty="0">
              <a:latin typeface="+mn-lt"/>
              <a:cs typeface="+mn-cs"/>
            </a:endParaRPr>
          </a:p>
        </p:txBody>
      </p:sp>
      <p:sp>
        <p:nvSpPr>
          <p:cNvPr id="2" name="Titel 1"/>
          <p:cNvSpPr>
            <a:spLocks noGrp="1"/>
          </p:cNvSpPr>
          <p:nvPr>
            <p:ph type="title"/>
          </p:nvPr>
        </p:nvSpPr>
        <p:spPr>
          <a:xfrm>
            <a:off x="322554" y="319770"/>
            <a:ext cx="5290456" cy="918187"/>
          </a:xfrm>
        </p:spPr>
        <p:txBody>
          <a:bodyPr/>
          <a:lstStyle/>
          <a:p>
            <a:pPr marL="457200" lvl="1"/>
            <a:r>
              <a:rPr lang="nl-NL" sz="3400" b="1" dirty="0">
                <a:solidFill>
                  <a:srgbClr val="0070C0"/>
                </a:solidFill>
              </a:rPr>
              <a:t>Opdracht</a:t>
            </a:r>
          </a:p>
        </p:txBody>
      </p:sp>
    </p:spTree>
    <p:extLst>
      <p:ext uri="{BB962C8B-B14F-4D97-AF65-F5344CB8AC3E}">
        <p14:creationId xmlns:p14="http://schemas.microsoft.com/office/powerpoint/2010/main" val="263424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673731" y="1350335"/>
            <a:ext cx="7052278" cy="4513457"/>
          </a:xfrm>
          <a:prstGeom prst="rect">
            <a:avLst/>
          </a:prstGeom>
        </p:spPr>
      </p:pic>
    </p:spTree>
    <p:extLst>
      <p:ext uri="{BB962C8B-B14F-4D97-AF65-F5344CB8AC3E}">
        <p14:creationId xmlns:p14="http://schemas.microsoft.com/office/powerpoint/2010/main" val="83267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0644"/>
                </a:solidFill>
                <a:latin typeface="Arial" panose="020B0604020202020204" pitchFamily="34" charset="0"/>
                <a:cs typeface="Arial" panose="020B0604020202020204" pitchFamily="34" charset="0"/>
              </a:rPr>
              <a:t>Het ontwerp</a:t>
            </a:r>
            <a:endParaRPr lang="nl-NL" sz="4400" dirty="0">
              <a:solidFill>
                <a:srgbClr val="000644"/>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Inventarisatie plangebied </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Marktonderzoek</a:t>
            </a:r>
          </a:p>
          <a:p>
            <a:pPr>
              <a:buFont typeface="Wingdings" panose="05000000000000000000" pitchFamily="2" charset="2"/>
              <a:buChar char="ü"/>
            </a:pPr>
            <a:r>
              <a:rPr lang="nl-NL" sz="1200" b="1" dirty="0">
                <a:latin typeface="Arial" panose="020B0604020202020204" pitchFamily="34" charset="0"/>
                <a:cs typeface="Arial" panose="020B0604020202020204" pitchFamily="34" charset="0"/>
              </a:rPr>
              <a:t>Ontwerp</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Natuur in de stad</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9015"/>
            <a:ext cx="561694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Vandaag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Financieringsvormen </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Voorbereiding ‘Decanenkring’</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Feedback friends</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Begrippenlijst</a:t>
            </a:r>
          </a:p>
          <a:p>
            <a:pPr>
              <a:buFont typeface="Wingdings" panose="05000000000000000000" pitchFamily="2" charset="2"/>
              <a:buChar char="ü"/>
            </a:pPr>
            <a:r>
              <a:rPr lang="nl-NL" sz="1800" dirty="0" err="1">
                <a:latin typeface="Arial" panose="020B0604020202020204" pitchFamily="34" charset="0"/>
                <a:cs typeface="Arial" panose="020B0604020202020204" pitchFamily="34" charset="0"/>
              </a:rPr>
              <a:t>Parentscafé</a:t>
            </a:r>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850915665"/>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latin typeface="+mn-lt"/>
                          <a:ea typeface="+mn-ea"/>
                          <a:cs typeface="+mn-cs"/>
                        </a:rPr>
                        <a:t>Week 1</a:t>
                      </a:r>
                    </a:p>
                  </a:txBody>
                  <a:tcPr anchor="ctr"/>
                </a:tc>
                <a:tc>
                  <a:txBody>
                    <a:bodyPr/>
                    <a:lstStyle/>
                    <a:p>
                      <a:pPr marL="0" algn="ctr" defTabSz="914400" rtl="0" eaLnBrk="1" latinLnBrk="0" hangingPunct="1"/>
                      <a:r>
                        <a:rPr lang="nl-NL" sz="1200" b="1" kern="1200" dirty="0">
                          <a:solidFill>
                            <a:schemeClr val="bg1">
                              <a:lumMod val="85000"/>
                            </a:schemeClr>
                          </a:solidFill>
                          <a:latin typeface="+mn-lt"/>
                          <a:ea typeface="+mn-ea"/>
                          <a:cs typeface="+mn-cs"/>
                        </a:rPr>
                        <a:t>Week 2</a:t>
                      </a:r>
                    </a:p>
                  </a:txBody>
                  <a:tcPr anchor="ctr"/>
                </a:tc>
                <a:tc>
                  <a:txBody>
                    <a:bodyPr/>
                    <a:lstStyle/>
                    <a:p>
                      <a:pPr algn="ctr"/>
                      <a:r>
                        <a:rPr lang="nl-NL" sz="1200" b="1" kern="1200" dirty="0">
                          <a:solidFill>
                            <a:schemeClr val="bg1">
                              <a:lumMod val="85000"/>
                            </a:schemeClr>
                          </a:solidFill>
                          <a:latin typeface="+mn-lt"/>
                          <a:ea typeface="+mn-ea"/>
                          <a:cs typeface="+mn-cs"/>
                        </a:rPr>
                        <a:t>Week 3</a:t>
                      </a:r>
                    </a:p>
                  </a:txBody>
                  <a:tcPr anchor="ctr"/>
                </a:tc>
                <a:tc>
                  <a:txBody>
                    <a:bodyPr/>
                    <a:lstStyle/>
                    <a:p>
                      <a:pPr algn="ctr"/>
                      <a:r>
                        <a:rPr lang="nl-NL" sz="1200" b="1" kern="1200" dirty="0">
                          <a:solidFill>
                            <a:schemeClr val="bg1">
                              <a:lumMod val="85000"/>
                            </a:schemeClr>
                          </a:solidFill>
                          <a:latin typeface="+mn-lt"/>
                          <a:ea typeface="+mn-ea"/>
                          <a:cs typeface="+mn-cs"/>
                        </a:rPr>
                        <a:t>Week 4</a:t>
                      </a:r>
                    </a:p>
                  </a:txBody>
                  <a:tcPr anchor="ctr"/>
                </a:tc>
                <a:tc>
                  <a:txBody>
                    <a:bodyPr/>
                    <a:lstStyle/>
                    <a:p>
                      <a:pPr algn="ctr"/>
                      <a:r>
                        <a:rPr lang="nl-NL" sz="1200" b="1" kern="1200" dirty="0">
                          <a:solidFill>
                            <a:schemeClr val="bg1">
                              <a:lumMod val="85000"/>
                            </a:schemeClr>
                          </a:solidFill>
                          <a:latin typeface="+mn-lt"/>
                          <a:ea typeface="+mn-ea"/>
                          <a:cs typeface="+mn-cs"/>
                        </a:rPr>
                        <a:t>Week 5</a:t>
                      </a:r>
                    </a:p>
                  </a:txBody>
                  <a:tcPr anchor="ctr"/>
                </a:tc>
                <a:tc>
                  <a:txBody>
                    <a:bodyPr/>
                    <a:lstStyle/>
                    <a:p>
                      <a:pPr algn="ctr"/>
                      <a:r>
                        <a:rPr lang="nl-NL" sz="1200" b="1" kern="1200" dirty="0">
                          <a:solidFill>
                            <a:schemeClr val="bg1">
                              <a:lumMod val="85000"/>
                            </a:schemeClr>
                          </a:solidFill>
                          <a:latin typeface="+mn-lt"/>
                          <a:ea typeface="+mn-ea"/>
                          <a:cs typeface="+mn-cs"/>
                        </a:rPr>
                        <a:t>Week 6</a:t>
                      </a:r>
                    </a:p>
                  </a:txBody>
                  <a:tcPr anchor="ctr"/>
                </a:tc>
                <a:tc>
                  <a:txBody>
                    <a:bodyPr/>
                    <a:lstStyle/>
                    <a:p>
                      <a:pPr algn="ctr"/>
                      <a:r>
                        <a:rPr lang="nl-NL" sz="1200" b="1" kern="1200" dirty="0">
                          <a:solidFill>
                            <a:srgbClr val="000644"/>
                          </a:solidFill>
                          <a:latin typeface="+mn-lt"/>
                          <a:ea typeface="+mn-ea"/>
                          <a:cs typeface="+mn-cs"/>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a:t>
            </a:r>
            <a:r>
              <a:rPr lang="nl-NL" sz="1200" b="1" dirty="0">
                <a:latin typeface="Arial" panose="020B0604020202020204" pitchFamily="34" charset="0"/>
                <a:cs typeface="Arial" panose="020B0604020202020204" pitchFamily="34" charset="0"/>
              </a:rPr>
              <a:t>Kennistoets</a:t>
            </a:r>
          </a:p>
          <a:p>
            <a:pPr>
              <a:buFont typeface="Wingdings" panose="05000000000000000000" pitchFamily="2" charset="2"/>
              <a:buChar char="ü"/>
            </a:pPr>
            <a:r>
              <a:rPr lang="nl-NL" sz="1200" b="1" dirty="0">
                <a:latin typeface="Arial" panose="020B0604020202020204" pitchFamily="34" charset="0"/>
                <a:cs typeface="Arial" panose="020B0604020202020204" pitchFamily="34" charset="0"/>
              </a:rPr>
              <a:t>Verantwoordingsdocument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285907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6"/>
            <a:ext cx="7765473" cy="424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latin typeface="Athletics Bold" panose="02000000000000000000" pitchFamily="50" charset="0"/>
              </a:rPr>
              <a:t>Planning op hoofdlijnen (week 6 – 10) </a:t>
            </a:r>
          </a:p>
        </p:txBody>
      </p:sp>
      <p:graphicFrame>
        <p:nvGraphicFramePr>
          <p:cNvPr id="3" name="Tabel 2">
            <a:extLst>
              <a:ext uri="{FF2B5EF4-FFF2-40B4-BE49-F238E27FC236}">
                <a16:creationId xmlns:a16="http://schemas.microsoft.com/office/drawing/2014/main" id="{008E3B34-B420-498D-83F3-2AA3C8F1409E}"/>
              </a:ext>
            </a:extLst>
          </p:cNvPr>
          <p:cNvGraphicFramePr>
            <a:graphicFrameLocks noGrp="1"/>
          </p:cNvGraphicFramePr>
          <p:nvPr/>
        </p:nvGraphicFramePr>
        <p:xfrm>
          <a:off x="975590" y="1027906"/>
          <a:ext cx="9488055" cy="5384800"/>
        </p:xfrm>
        <a:graphic>
          <a:graphicData uri="http://schemas.openxmlformats.org/drawingml/2006/table">
            <a:tbl>
              <a:tblPr firstRow="1" firstCol="1" bandRow="1">
                <a:tableStyleId>{2D5ABB26-0587-4C30-8999-92F81FD0307C}</a:tableStyleId>
              </a:tblPr>
              <a:tblGrid>
                <a:gridCol w="1253269">
                  <a:extLst>
                    <a:ext uri="{9D8B030D-6E8A-4147-A177-3AD203B41FA5}">
                      <a16:colId xmlns:a16="http://schemas.microsoft.com/office/drawing/2014/main" val="3605072931"/>
                    </a:ext>
                  </a:extLst>
                </a:gridCol>
                <a:gridCol w="8234786">
                  <a:extLst>
                    <a:ext uri="{9D8B030D-6E8A-4147-A177-3AD203B41FA5}">
                      <a16:colId xmlns:a16="http://schemas.microsoft.com/office/drawing/2014/main" val="2078154552"/>
                    </a:ext>
                  </a:extLst>
                </a:gridCol>
              </a:tblGrid>
              <a:tr h="217754">
                <a:tc>
                  <a:txBody>
                    <a:bodyPr/>
                    <a:lstStyle/>
                    <a:p>
                      <a:pPr algn="l">
                        <a:lnSpc>
                          <a:spcPct val="100000"/>
                        </a:lnSpc>
                        <a:spcAft>
                          <a:spcPts val="800"/>
                        </a:spcAft>
                      </a:pPr>
                      <a:r>
                        <a:rPr lang="nl-NL" sz="2000" b="1" dirty="0">
                          <a:effectLst/>
                        </a:rPr>
                        <a:t>Week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2000" b="1" dirty="0">
                          <a:effectLst/>
                        </a:rPr>
                        <a:t>Algemene info </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72524"/>
                  </a:ext>
                </a:extLst>
              </a:tr>
              <a:tr h="773564">
                <a:tc>
                  <a:txBody>
                    <a:bodyPr/>
                    <a:lstStyle/>
                    <a:p>
                      <a:pPr algn="ctr">
                        <a:lnSpc>
                          <a:spcPct val="100000"/>
                        </a:lnSpc>
                        <a:spcAft>
                          <a:spcPts val="800"/>
                        </a:spcAft>
                      </a:pPr>
                      <a:r>
                        <a:rPr lang="nl-NL" sz="2400" b="1">
                          <a:effectLst/>
                        </a:rPr>
                        <a:t>6</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dirty="0">
                        <a:solidFill>
                          <a:srgbClr val="0070C0"/>
                        </a:solidFil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dirty="0">
                          <a:solidFill>
                            <a:srgbClr val="0070C0"/>
                          </a:solidFill>
                        </a:rPr>
                        <a:t>Scenario’s</a:t>
                      </a:r>
                      <a:r>
                        <a:rPr lang="nl-NL" sz="1600" b="1" dirty="0">
                          <a:solidFill>
                            <a:srgbClr val="D60093"/>
                          </a:solidFill>
                        </a:rPr>
                        <a:t> </a:t>
                      </a:r>
                      <a:r>
                        <a:rPr lang="nl-NL" sz="1600" dirty="0"/>
                        <a:t>Wat zijn mogelijke oplossingen?</a:t>
                      </a:r>
                    </a:p>
                    <a:p>
                      <a:pPr algn="l">
                        <a:lnSpc>
                          <a:spcPct val="100000"/>
                        </a:lnSpc>
                        <a:spcAft>
                          <a:spcPts val="800"/>
                        </a:spcAft>
                      </a:pPr>
                      <a:endParaRPr lang="nl-NL" sz="1600" dirty="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300457"/>
                  </a:ext>
                </a:extLst>
              </a:tr>
              <a:tr h="451542">
                <a:tc>
                  <a:txBody>
                    <a:bodyPr/>
                    <a:lstStyle/>
                    <a:p>
                      <a:pPr algn="ctr">
                        <a:lnSpc>
                          <a:spcPct val="100000"/>
                        </a:lnSpc>
                        <a:spcAft>
                          <a:spcPts val="800"/>
                        </a:spcAft>
                      </a:pPr>
                      <a:r>
                        <a:rPr lang="nl-NL" sz="2400" b="1">
                          <a:effectLst/>
                        </a:rPr>
                        <a:t>7</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Testen </a:t>
                      </a:r>
                      <a:r>
                        <a:rPr lang="nl-NL" sz="1600" dirty="0"/>
                        <a:t>Wat vindt de doelgroep van de eerste ideeën?</a:t>
                      </a:r>
                    </a:p>
                    <a:p>
                      <a:endParaRPr lang="nl-NL" sz="1600" dirty="0"/>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579980"/>
                  </a:ext>
                </a:extLst>
              </a:tr>
              <a:tr h="265082">
                <a:tc>
                  <a:txBody>
                    <a:bodyPr/>
                    <a:lstStyle/>
                    <a:p>
                      <a:pPr algn="ctr">
                        <a:lnSpc>
                          <a:spcPct val="100000"/>
                        </a:lnSpc>
                        <a:spcAft>
                          <a:spcPts val="800"/>
                        </a:spcAft>
                      </a:pPr>
                      <a:r>
                        <a:rPr lang="nl-NL" sz="2400" b="1">
                          <a:effectLst/>
                        </a:rPr>
                        <a:t>8</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dirty="0">
                        <a:solidFill>
                          <a:srgbClr val="0070C0"/>
                        </a:solidFill>
                      </a:endParaRPr>
                    </a:p>
                    <a:p>
                      <a:r>
                        <a:rPr lang="nl-NL" sz="1600" b="1" dirty="0">
                          <a:solidFill>
                            <a:srgbClr val="0070C0"/>
                          </a:solidFill>
                        </a:rPr>
                        <a:t>Presenteren </a:t>
                      </a:r>
                      <a:r>
                        <a:rPr lang="nl-NL" sz="1600" dirty="0"/>
                        <a:t>Presenteer je ontwerp aan de opdrachtgever</a:t>
                      </a:r>
                    </a:p>
                    <a:p>
                      <a:pPr algn="l">
                        <a:lnSpc>
                          <a:spcPct val="100000"/>
                        </a:lnSpc>
                        <a:spcAft>
                          <a:spcPts val="800"/>
                        </a:spcAft>
                      </a:pPr>
                      <a:endParaRPr lang="nl-NL" sz="1600" dirty="0">
                        <a:effectLst/>
                      </a:endParaRPr>
                    </a:p>
                    <a:p>
                      <a:pPr algn="l">
                        <a:lnSpc>
                          <a:spcPct val="100000"/>
                        </a:lnSpc>
                        <a:spcAft>
                          <a:spcPts val="800"/>
                        </a:spcAft>
                      </a:pPr>
                      <a:r>
                        <a:rPr lang="nl-NL" sz="1600" b="1" dirty="0">
                          <a:effectLst/>
                        </a:rPr>
                        <a:t>Portfolio deadline -  </a:t>
                      </a:r>
                      <a:r>
                        <a:rPr lang="nl-NL" sz="1600" b="1" dirty="0">
                          <a:solidFill>
                            <a:srgbClr val="FF0000"/>
                          </a:solidFill>
                          <a:effectLst/>
                        </a:rPr>
                        <a:t>dinsdag 20 juni</a:t>
                      </a:r>
                    </a:p>
                    <a:p>
                      <a:pPr algn="l">
                        <a:lnSpc>
                          <a:spcPct val="100000"/>
                        </a:lnSpc>
                        <a:spcAft>
                          <a:spcPts val="800"/>
                        </a:spcAft>
                      </a:pPr>
                      <a:r>
                        <a:rPr lang="nl-NL" sz="1600" b="1" dirty="0">
                          <a:effectLst/>
                        </a:rPr>
                        <a:t>Presentatie ontwerp – </a:t>
                      </a:r>
                      <a:r>
                        <a:rPr lang="nl-NL" sz="1600" b="1" kern="1200" dirty="0">
                          <a:solidFill>
                            <a:srgbClr val="FF0000"/>
                          </a:solidFill>
                          <a:effectLst/>
                          <a:latin typeface="+mn-lt"/>
                          <a:ea typeface="+mn-ea"/>
                          <a:cs typeface="+mn-cs"/>
                        </a:rPr>
                        <a:t>donderdag 22 juni </a:t>
                      </a:r>
                    </a:p>
                    <a:p>
                      <a:pPr algn="l">
                        <a:lnSpc>
                          <a:spcPct val="100000"/>
                        </a:lnSpc>
                        <a:spcAft>
                          <a:spcPts val="800"/>
                        </a:spcAft>
                      </a:pPr>
                      <a:r>
                        <a:rPr lang="nl-NL" sz="1600" b="1" dirty="0">
                          <a:effectLst/>
                        </a:rPr>
                        <a:t>Deadline verantwoordingsdocument – </a:t>
                      </a:r>
                      <a:r>
                        <a:rPr lang="nl-NL" sz="1600" b="1" kern="1200" dirty="0">
                          <a:solidFill>
                            <a:srgbClr val="FF0000"/>
                          </a:solidFill>
                          <a:effectLst/>
                          <a:latin typeface="+mn-lt"/>
                          <a:ea typeface="+mn-ea"/>
                          <a:cs typeface="+mn-cs"/>
                        </a:rPr>
                        <a:t>vrijdag 23 juni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252673"/>
                  </a:ext>
                </a:extLst>
              </a:tr>
              <a:tr h="350143">
                <a:tc>
                  <a:txBody>
                    <a:bodyPr/>
                    <a:lstStyle/>
                    <a:p>
                      <a:pPr algn="ctr">
                        <a:lnSpc>
                          <a:spcPct val="100000"/>
                        </a:lnSpc>
                        <a:spcAft>
                          <a:spcPts val="800"/>
                        </a:spcAft>
                      </a:pPr>
                      <a:r>
                        <a:rPr lang="nl-NL" sz="2400" b="1">
                          <a:effectLst/>
                        </a:rPr>
                        <a:t>9</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b="1" dirty="0">
                          <a:effectLst/>
                        </a:rPr>
                        <a:t>Kennistoets</a:t>
                      </a:r>
                      <a:r>
                        <a:rPr lang="nl-NL" sz="1600" dirty="0">
                          <a:effectLst/>
                        </a:rPr>
                        <a:t> – </a:t>
                      </a:r>
                      <a:r>
                        <a:rPr lang="nl-NL" sz="1600" b="1" kern="1200" dirty="0">
                          <a:solidFill>
                            <a:srgbClr val="FF0000"/>
                          </a:solidFill>
                          <a:effectLst/>
                          <a:latin typeface="+mn-lt"/>
                          <a:ea typeface="+mn-ea"/>
                          <a:cs typeface="+mn-cs"/>
                        </a:rPr>
                        <a:t>maandag 26 juni</a:t>
                      </a:r>
                    </a:p>
                    <a:p>
                      <a:pPr algn="l">
                        <a:lnSpc>
                          <a:spcPct val="100000"/>
                        </a:lnSpc>
                        <a:spcAft>
                          <a:spcPts val="800"/>
                        </a:spcAft>
                      </a:pPr>
                      <a:r>
                        <a:rPr lang="nl-NL" sz="1600" b="1" dirty="0">
                          <a:effectLst/>
                        </a:rPr>
                        <a:t>Herkansing portfolio = </a:t>
                      </a:r>
                      <a:r>
                        <a:rPr lang="nl-NL" sz="1600" b="1" kern="1200" dirty="0">
                          <a:solidFill>
                            <a:srgbClr val="FF0000"/>
                          </a:solidFill>
                          <a:effectLst/>
                          <a:latin typeface="+mn-lt"/>
                          <a:ea typeface="+mn-ea"/>
                          <a:cs typeface="+mn-cs"/>
                        </a:rPr>
                        <a:t>vrijdag 30 juni </a:t>
                      </a:r>
                    </a:p>
                    <a:p>
                      <a:pPr algn="l">
                        <a:lnSpc>
                          <a:spcPct val="100000"/>
                        </a:lnSpc>
                        <a:spcAft>
                          <a:spcPts val="800"/>
                        </a:spcAft>
                      </a:pPr>
                      <a:r>
                        <a:rPr lang="nl-NL" sz="1600" b="1" dirty="0">
                          <a:effectLst/>
                        </a:rPr>
                        <a:t>Herkansing periode 4 - </a:t>
                      </a:r>
                      <a:r>
                        <a:rPr lang="nl-NL" sz="1600" b="1" kern="1200" dirty="0">
                          <a:solidFill>
                            <a:srgbClr val="FF0000"/>
                          </a:solidFill>
                          <a:effectLst/>
                          <a:latin typeface="+mn-lt"/>
                          <a:ea typeface="+mn-ea"/>
                          <a:cs typeface="+mn-cs"/>
                        </a:rPr>
                        <a:t>woensdag 5 juli</a:t>
                      </a:r>
                    </a:p>
                    <a:p>
                      <a:pPr algn="l">
                        <a:lnSpc>
                          <a:spcPct val="100000"/>
                        </a:lnSpc>
                        <a:spcAft>
                          <a:spcPts val="800"/>
                        </a:spcAft>
                      </a:pPr>
                      <a:endParaRPr lang="nl-NL" sz="1600" b="1" kern="1200" dirty="0">
                        <a:solidFill>
                          <a:srgbClr val="FF0000"/>
                        </a:solidFill>
                        <a:effectLst/>
                        <a:latin typeface="+mn-lt"/>
                        <a:ea typeface="+mn-ea"/>
                        <a:cs typeface="+mn-cs"/>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969719"/>
                  </a:ext>
                </a:extLst>
              </a:tr>
              <a:tr h="0">
                <a:tc>
                  <a:txBody>
                    <a:bodyPr/>
                    <a:lstStyle/>
                    <a:p>
                      <a:pPr algn="ctr">
                        <a:lnSpc>
                          <a:spcPct val="100000"/>
                        </a:lnSpc>
                        <a:spcAft>
                          <a:spcPts val="800"/>
                        </a:spcAft>
                      </a:pPr>
                      <a:r>
                        <a:rPr lang="nl-NL" sz="2400" b="1" dirty="0">
                          <a:effectLst/>
                        </a:rPr>
                        <a:t>10 </a:t>
                      </a:r>
                      <a:endParaRPr lang="nl-NL"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00000"/>
                        </a:lnSpc>
                        <a:spcAft>
                          <a:spcPts val="800"/>
                        </a:spcAft>
                      </a:pPr>
                      <a:r>
                        <a:rPr lang="nl-NL" sz="1600" b="1" dirty="0">
                          <a:effectLst/>
                        </a:rPr>
                        <a:t>Finale herkansing op </a:t>
                      </a:r>
                      <a:r>
                        <a:rPr lang="nl-NL" sz="1600" b="1" kern="1200" dirty="0">
                          <a:solidFill>
                            <a:srgbClr val="FF0000"/>
                          </a:solidFill>
                          <a:effectLst/>
                          <a:latin typeface="+mn-lt"/>
                          <a:ea typeface="+mn-ea"/>
                          <a:cs typeface="+mn-cs"/>
                        </a:rPr>
                        <a:t>maandag 10 juli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716604"/>
                  </a:ext>
                </a:extLst>
              </a:tr>
            </a:tbl>
          </a:graphicData>
        </a:graphic>
      </p:graphicFrame>
    </p:spTree>
    <p:extLst>
      <p:ext uri="{BB962C8B-B14F-4D97-AF65-F5344CB8AC3E}">
        <p14:creationId xmlns:p14="http://schemas.microsoft.com/office/powerpoint/2010/main" val="386449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55455-AA1C-4984-98F4-AF60B2B74400}"/>
              </a:ext>
            </a:extLst>
          </p:cNvPr>
          <p:cNvSpPr>
            <a:spLocks noGrp="1"/>
          </p:cNvSpPr>
          <p:nvPr>
            <p:ph type="title"/>
          </p:nvPr>
        </p:nvSpPr>
        <p:spPr/>
        <p:txBody>
          <a:bodyPr/>
          <a:lstStyle/>
          <a:p>
            <a:r>
              <a:rPr lang="nl-NL" dirty="0"/>
              <a:t>Leerarrangementen &amp; feedback friends</a:t>
            </a:r>
          </a:p>
        </p:txBody>
      </p:sp>
      <p:graphicFrame>
        <p:nvGraphicFramePr>
          <p:cNvPr id="5" name="Tabel 5">
            <a:extLst>
              <a:ext uri="{FF2B5EF4-FFF2-40B4-BE49-F238E27FC236}">
                <a16:creationId xmlns:a16="http://schemas.microsoft.com/office/drawing/2014/main" id="{021CEEAF-BAB8-2A08-26C3-BF65709B47E1}"/>
              </a:ext>
            </a:extLst>
          </p:cNvPr>
          <p:cNvGraphicFramePr>
            <a:graphicFrameLocks noGrp="1"/>
          </p:cNvGraphicFramePr>
          <p:nvPr>
            <p:extLst>
              <p:ext uri="{D42A27DB-BD31-4B8C-83A1-F6EECF244321}">
                <p14:modId xmlns:p14="http://schemas.microsoft.com/office/powerpoint/2010/main" val="289368206"/>
              </p:ext>
            </p:extLst>
          </p:nvPr>
        </p:nvGraphicFramePr>
        <p:xfrm>
          <a:off x="498764" y="1914620"/>
          <a:ext cx="11087100" cy="3987416"/>
        </p:xfrm>
        <a:graphic>
          <a:graphicData uri="http://schemas.openxmlformats.org/drawingml/2006/table">
            <a:tbl>
              <a:tblPr firstRow="1" bandRow="1">
                <a:tableStyleId>{2D5ABB26-0587-4C30-8999-92F81FD0307C}</a:tableStyleId>
              </a:tblPr>
              <a:tblGrid>
                <a:gridCol w="3751118">
                  <a:extLst>
                    <a:ext uri="{9D8B030D-6E8A-4147-A177-3AD203B41FA5}">
                      <a16:colId xmlns:a16="http://schemas.microsoft.com/office/drawing/2014/main" val="1942284656"/>
                    </a:ext>
                  </a:extLst>
                </a:gridCol>
                <a:gridCol w="3598718">
                  <a:extLst>
                    <a:ext uri="{9D8B030D-6E8A-4147-A177-3AD203B41FA5}">
                      <a16:colId xmlns:a16="http://schemas.microsoft.com/office/drawing/2014/main" val="3276103868"/>
                    </a:ext>
                  </a:extLst>
                </a:gridCol>
                <a:gridCol w="3737264">
                  <a:extLst>
                    <a:ext uri="{9D8B030D-6E8A-4147-A177-3AD203B41FA5}">
                      <a16:colId xmlns:a16="http://schemas.microsoft.com/office/drawing/2014/main" val="697772427"/>
                    </a:ext>
                  </a:extLst>
                </a:gridCol>
              </a:tblGrid>
              <a:tr h="3987416">
                <a:tc>
                  <a:txBody>
                    <a:bodyPr/>
                    <a:lstStyle/>
                    <a:p>
                      <a:r>
                        <a:rPr lang="nl-NL" b="1" dirty="0">
                          <a:solidFill>
                            <a:schemeClr val="bg1">
                              <a:lumMod val="85000"/>
                            </a:schemeClr>
                          </a:solidFill>
                          <a:effectLst/>
                          <a:latin typeface="Arial" panose="020B0604020202020204" pitchFamily="34" charset="0"/>
                        </a:rPr>
                        <a:t>LA 1 Inventariseren plangebied</a:t>
                      </a:r>
                      <a:r>
                        <a:rPr lang="nl-NL" dirty="0">
                          <a:solidFill>
                            <a:schemeClr val="bg1">
                              <a:lumMod val="85000"/>
                            </a:schemeClr>
                          </a:solidFill>
                          <a:effectLst/>
                          <a:latin typeface="Arial" panose="020B0604020202020204" pitchFamily="34" charset="0"/>
                        </a:rPr>
                        <a:t>  </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Groepsproduct</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Intro = vrijdag  21 april</a:t>
                      </a:r>
                    </a:p>
                    <a:p>
                      <a:r>
                        <a:rPr lang="nl-NL" dirty="0">
                          <a:solidFill>
                            <a:schemeClr val="bg1">
                              <a:lumMod val="85000"/>
                            </a:schemeClr>
                          </a:solidFill>
                          <a:effectLst/>
                          <a:latin typeface="Arial" panose="020B0604020202020204" pitchFamily="34" charset="0"/>
                        </a:rPr>
                        <a:t>Deadline = woensdag 17 mei</a:t>
                      </a:r>
                    </a:p>
                    <a:p>
                      <a:r>
                        <a:rPr lang="nl-NL" dirty="0" err="1">
                          <a:solidFill>
                            <a:schemeClr val="bg1">
                              <a:lumMod val="85000"/>
                            </a:schemeClr>
                          </a:solidFill>
                          <a:effectLst/>
                          <a:latin typeface="Arial" panose="020B0604020202020204" pitchFamily="34" charset="0"/>
                        </a:rPr>
                        <a:t>Feedbackfriends</a:t>
                      </a:r>
                      <a:r>
                        <a:rPr lang="nl-NL" dirty="0">
                          <a:solidFill>
                            <a:schemeClr val="bg1">
                              <a:lumMod val="85000"/>
                            </a:schemeClr>
                          </a:solidFill>
                          <a:effectLst/>
                          <a:latin typeface="Arial" panose="020B0604020202020204" pitchFamily="34" charset="0"/>
                        </a:rPr>
                        <a:t> = vrijdag 26 mei</a:t>
                      </a:r>
                    </a:p>
                    <a:p>
                      <a:endParaRPr lang="nl-NL" dirty="0">
                        <a:solidFill>
                          <a:schemeClr val="bg1">
                            <a:lumMod val="85000"/>
                          </a:schemeClr>
                        </a:solidFill>
                      </a:endParaRPr>
                    </a:p>
                  </a:txBody>
                  <a:tcPr>
                    <a:lnR w="12700" cap="flat" cmpd="sng" algn="ctr">
                      <a:solidFill>
                        <a:schemeClr val="tx1"/>
                      </a:solidFill>
                      <a:prstDash val="solid"/>
                      <a:round/>
                      <a:headEnd type="none" w="med" len="med"/>
                      <a:tailEnd type="none" w="med" len="med"/>
                    </a:lnR>
                  </a:tcPr>
                </a:tc>
                <a:tc>
                  <a:txBody>
                    <a:bodyPr/>
                    <a:lstStyle/>
                    <a:p>
                      <a:r>
                        <a:rPr lang="nl-NL" b="1" dirty="0">
                          <a:solidFill>
                            <a:schemeClr val="bg1">
                              <a:lumMod val="85000"/>
                            </a:schemeClr>
                          </a:solidFill>
                          <a:effectLst/>
                          <a:latin typeface="Arial" panose="020B0604020202020204" pitchFamily="34" charset="0"/>
                        </a:rPr>
                        <a:t>LA 2 Marktonderzoek</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Groepsproduct</a:t>
                      </a:r>
                    </a:p>
                    <a:p>
                      <a:endParaRPr lang="nl-NL" dirty="0">
                        <a:solidFill>
                          <a:schemeClr val="bg1">
                            <a:lumMod val="85000"/>
                          </a:schemeClr>
                        </a:solidFill>
                        <a:effectLst/>
                        <a:latin typeface="Arial" panose="020B0604020202020204" pitchFamily="34" charset="0"/>
                      </a:endParaRPr>
                    </a:p>
                    <a:p>
                      <a:r>
                        <a:rPr lang="nl-NL" dirty="0">
                          <a:solidFill>
                            <a:schemeClr val="bg1">
                              <a:lumMod val="85000"/>
                            </a:schemeClr>
                          </a:solidFill>
                          <a:effectLst/>
                          <a:latin typeface="Arial" panose="020B0604020202020204" pitchFamily="34" charset="0"/>
                        </a:rPr>
                        <a:t>Intro = woensdag 17 mei</a:t>
                      </a:r>
                    </a:p>
                    <a:p>
                      <a:r>
                        <a:rPr lang="nl-NL" dirty="0">
                          <a:solidFill>
                            <a:schemeClr val="bg1">
                              <a:lumMod val="85000"/>
                            </a:schemeClr>
                          </a:solidFill>
                          <a:effectLst/>
                          <a:latin typeface="Arial" panose="020B0604020202020204" pitchFamily="34" charset="0"/>
                        </a:rPr>
                        <a:t>Deadline = vrijdag 26 mei</a:t>
                      </a:r>
                    </a:p>
                    <a:p>
                      <a:r>
                        <a:rPr lang="nl-NL" dirty="0" err="1">
                          <a:solidFill>
                            <a:schemeClr val="bg1">
                              <a:lumMod val="85000"/>
                            </a:schemeClr>
                          </a:solidFill>
                          <a:effectLst/>
                          <a:latin typeface="Arial" panose="020B0604020202020204" pitchFamily="34" charset="0"/>
                        </a:rPr>
                        <a:t>Feedbackfriends</a:t>
                      </a:r>
                      <a:r>
                        <a:rPr lang="nl-NL" dirty="0">
                          <a:solidFill>
                            <a:schemeClr val="bg1">
                              <a:lumMod val="85000"/>
                            </a:schemeClr>
                          </a:solidFill>
                          <a:effectLst/>
                          <a:latin typeface="Arial" panose="020B0604020202020204" pitchFamily="34" charset="0"/>
                        </a:rPr>
                        <a:t> = vrijdag 2 juni</a:t>
                      </a:r>
                    </a:p>
                    <a:p>
                      <a:endParaRPr lang="nl-NL" dirty="0">
                        <a:solidFill>
                          <a:schemeClr val="bg1">
                            <a:lumMod val="8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b="1" dirty="0">
                          <a:effectLst/>
                          <a:latin typeface="Arial" panose="020B0604020202020204" pitchFamily="34" charset="0"/>
                        </a:rPr>
                        <a:t>LA 3 Ontwerp </a:t>
                      </a:r>
                    </a:p>
                    <a:p>
                      <a:endParaRPr lang="nl-NL" b="1" dirty="0">
                        <a:effectLst/>
                        <a:latin typeface="Arial" panose="020B0604020202020204" pitchFamily="34" charset="0"/>
                      </a:endParaRPr>
                    </a:p>
                    <a:p>
                      <a:r>
                        <a:rPr lang="nl-NL" b="0" dirty="0">
                          <a:effectLst/>
                          <a:latin typeface="Arial" panose="020B0604020202020204" pitchFamily="34" charset="0"/>
                        </a:rPr>
                        <a:t>G</a:t>
                      </a:r>
                      <a:r>
                        <a:rPr lang="nl-NL" dirty="0">
                          <a:effectLst/>
                          <a:latin typeface="Arial" panose="020B0604020202020204" pitchFamily="34" charset="0"/>
                        </a:rPr>
                        <a:t>roepsproduct</a:t>
                      </a:r>
                    </a:p>
                    <a:p>
                      <a:endParaRPr lang="nl-NL" dirty="0">
                        <a:effectLst/>
                        <a:latin typeface="Arial" panose="020B0604020202020204" pitchFamily="34" charset="0"/>
                      </a:endParaRPr>
                    </a:p>
                    <a:p>
                      <a:r>
                        <a:rPr lang="nl-NL" dirty="0">
                          <a:effectLst/>
                          <a:latin typeface="Arial" panose="020B0604020202020204" pitchFamily="34" charset="0"/>
                        </a:rPr>
                        <a:t>Intro = vrijdag 26 mei</a:t>
                      </a:r>
                    </a:p>
                    <a:p>
                      <a:r>
                        <a:rPr lang="nl-NL" dirty="0">
                          <a:effectLst/>
                          <a:latin typeface="Arial" panose="020B0604020202020204" pitchFamily="34" charset="0"/>
                        </a:rPr>
                        <a:t>Deadline  = vrijdag 9 juni</a:t>
                      </a:r>
                    </a:p>
                    <a:p>
                      <a:r>
                        <a:rPr lang="nl-NL" dirty="0" err="1">
                          <a:effectLst/>
                          <a:latin typeface="Arial" panose="020B0604020202020204" pitchFamily="34" charset="0"/>
                        </a:rPr>
                        <a:t>Feedbackfriends</a:t>
                      </a:r>
                      <a:r>
                        <a:rPr lang="nl-NL" dirty="0">
                          <a:effectLst/>
                          <a:latin typeface="Arial" panose="020B0604020202020204" pitchFamily="34" charset="0"/>
                        </a:rPr>
                        <a:t> = vrijdag 16 juni</a:t>
                      </a:r>
                    </a:p>
                    <a:p>
                      <a:endParaRPr lang="nl-NL"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3566409"/>
                  </a:ext>
                </a:extLst>
              </a:tr>
            </a:tbl>
          </a:graphicData>
        </a:graphic>
      </p:graphicFrame>
    </p:spTree>
    <p:extLst>
      <p:ext uri="{BB962C8B-B14F-4D97-AF65-F5344CB8AC3E}">
        <p14:creationId xmlns:p14="http://schemas.microsoft.com/office/powerpoint/2010/main" val="114659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FBA21282-1422-511F-AE3F-22FED53C5C61}"/>
              </a:ext>
            </a:extLst>
          </p:cNvPr>
          <p:cNvGrpSpPr/>
          <p:nvPr/>
        </p:nvGrpSpPr>
        <p:grpSpPr>
          <a:xfrm>
            <a:off x="254577" y="629136"/>
            <a:ext cx="10681855" cy="5599728"/>
            <a:chOff x="228600" y="1122219"/>
            <a:chExt cx="10681855" cy="5599728"/>
          </a:xfrm>
        </p:grpSpPr>
        <p:grpSp>
          <p:nvGrpSpPr>
            <p:cNvPr id="16" name="Groep 15">
              <a:extLst>
                <a:ext uri="{FF2B5EF4-FFF2-40B4-BE49-F238E27FC236}">
                  <a16:creationId xmlns:a16="http://schemas.microsoft.com/office/drawing/2014/main" id="{BBAA0AA4-7950-3C39-F4F5-3E3BA56BF51F}"/>
                </a:ext>
              </a:extLst>
            </p:cNvPr>
            <p:cNvGrpSpPr/>
            <p:nvPr/>
          </p:nvGrpSpPr>
          <p:grpSpPr>
            <a:xfrm>
              <a:off x="228600" y="1122219"/>
              <a:ext cx="10681855" cy="5599728"/>
              <a:chOff x="228600" y="1485899"/>
              <a:chExt cx="9881755" cy="5236047"/>
            </a:xfrm>
          </p:grpSpPr>
          <p:grpSp>
            <p:nvGrpSpPr>
              <p:cNvPr id="10" name="Groep 9">
                <a:extLst>
                  <a:ext uri="{FF2B5EF4-FFF2-40B4-BE49-F238E27FC236}">
                    <a16:creationId xmlns:a16="http://schemas.microsoft.com/office/drawing/2014/main" id="{730E667B-B5AF-250F-9782-750DDF78FDBA}"/>
                  </a:ext>
                </a:extLst>
              </p:cNvPr>
              <p:cNvGrpSpPr/>
              <p:nvPr/>
            </p:nvGrpSpPr>
            <p:grpSpPr>
              <a:xfrm>
                <a:off x="228600" y="1485899"/>
                <a:ext cx="9881755" cy="5236047"/>
                <a:chOff x="228600" y="1485899"/>
                <a:chExt cx="9881755" cy="5236047"/>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85899"/>
                  <a:ext cx="9881755" cy="523604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FED2806F-6AF7-AF55-432D-E9535349DEC2}"/>
                    </a:ext>
                  </a:extLst>
                </p:cNvPr>
                <p:cNvSpPr/>
                <p:nvPr/>
              </p:nvSpPr>
              <p:spPr>
                <a:xfrm>
                  <a:off x="405245" y="4281055"/>
                  <a:ext cx="1891146"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C5FF5CB-185C-DA21-D3BF-80E40C53A8A2}"/>
                    </a:ext>
                  </a:extLst>
                </p:cNvPr>
                <p:cNvSpPr/>
                <p:nvPr/>
              </p:nvSpPr>
              <p:spPr>
                <a:xfrm>
                  <a:off x="1198417" y="2940627"/>
                  <a:ext cx="2105892"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57AA398-D83C-A1D4-4AAE-1D813FF3BCF9}"/>
                    </a:ext>
                  </a:extLst>
                </p:cNvPr>
                <p:cNvSpPr/>
                <p:nvPr/>
              </p:nvSpPr>
              <p:spPr>
                <a:xfrm>
                  <a:off x="2739736" y="1963882"/>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FA0C793-E78B-9CF8-C621-44874C3E2060}"/>
                    </a:ext>
                  </a:extLst>
                </p:cNvPr>
                <p:cNvSpPr/>
                <p:nvPr/>
              </p:nvSpPr>
              <p:spPr>
                <a:xfrm>
                  <a:off x="6885709" y="2009126"/>
                  <a:ext cx="1905000"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FFEE95A-A635-EC60-8316-B32A76BDB7B3}"/>
                    </a:ext>
                  </a:extLst>
                </p:cNvPr>
                <p:cNvSpPr/>
                <p:nvPr/>
              </p:nvSpPr>
              <p:spPr>
                <a:xfrm>
                  <a:off x="7907481" y="2940627"/>
                  <a:ext cx="1905000" cy="931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70143AC-0D04-67AA-7483-768CDDA89DEA}"/>
                    </a:ext>
                  </a:extLst>
                </p:cNvPr>
                <p:cNvSpPr/>
                <p:nvPr/>
              </p:nvSpPr>
              <p:spPr>
                <a:xfrm>
                  <a:off x="8343900" y="4315258"/>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a:extLst>
                  <a:ext uri="{FF2B5EF4-FFF2-40B4-BE49-F238E27FC236}">
                    <a16:creationId xmlns:a16="http://schemas.microsoft.com/office/drawing/2014/main" id="{9420B1F5-37F0-509F-E4CA-5EE0921CB713}"/>
                  </a:ext>
                </a:extLst>
              </p:cNvPr>
              <p:cNvSpPr/>
              <p:nvPr/>
            </p:nvSpPr>
            <p:spPr>
              <a:xfrm>
                <a:off x="602673" y="5642264"/>
                <a:ext cx="966354" cy="29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A2EEDF09-2FCD-BFF4-8DB5-81C5AF7FFACC}"/>
                </a:ext>
              </a:extLst>
            </p:cNvPr>
            <p:cNvSpPr/>
            <p:nvPr/>
          </p:nvSpPr>
          <p:spPr>
            <a:xfrm>
              <a:off x="9483961" y="5567273"/>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8FBFB187-5FF3-4FF9-9604-7E1C87161629}"/>
              </a:ext>
            </a:extLst>
          </p:cNvPr>
          <p:cNvSpPr>
            <a:spLocks noGrp="1"/>
          </p:cNvSpPr>
          <p:nvPr>
            <p:ph type="title"/>
          </p:nvPr>
        </p:nvSpPr>
        <p:spPr>
          <a:xfrm>
            <a:off x="495300" y="125879"/>
            <a:ext cx="6144491" cy="614994"/>
          </a:xfrm>
        </p:spPr>
        <p:txBody>
          <a:bodyPr>
            <a:normAutofit/>
          </a:bodyPr>
          <a:lstStyle/>
          <a:p>
            <a:r>
              <a:rPr lang="nl-NL" sz="3200" dirty="0">
                <a:latin typeface="Athletics Bold" panose="02000000000000000000" pitchFamily="50" charset="0"/>
              </a:rPr>
              <a:t>Hoe gaan we dat doen?! </a:t>
            </a:r>
          </a:p>
        </p:txBody>
      </p:sp>
      <p:sp>
        <p:nvSpPr>
          <p:cNvPr id="11" name="Tekstvak 10">
            <a:extLst>
              <a:ext uri="{FF2B5EF4-FFF2-40B4-BE49-F238E27FC236}">
                <a16:creationId xmlns:a16="http://schemas.microsoft.com/office/drawing/2014/main" id="{CAE39DA1-E557-0E53-7DDE-0B64BCB56A10}"/>
              </a:ext>
            </a:extLst>
          </p:cNvPr>
          <p:cNvSpPr txBox="1"/>
          <p:nvPr/>
        </p:nvSpPr>
        <p:spPr>
          <a:xfrm>
            <a:off x="73808" y="3739693"/>
            <a:ext cx="2583612"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Oorsprong</a:t>
            </a:r>
          </a:p>
          <a:p>
            <a:r>
              <a:rPr lang="nl-NL" dirty="0">
                <a:latin typeface="Athletics Regular" panose="02000000000000000000" pitchFamily="50" charset="0"/>
              </a:rPr>
              <a:t>Wat is de geschiedenis van het gebied?</a:t>
            </a:r>
          </a:p>
        </p:txBody>
      </p:sp>
      <p:sp>
        <p:nvSpPr>
          <p:cNvPr id="12" name="Tekstvak 11">
            <a:extLst>
              <a:ext uri="{FF2B5EF4-FFF2-40B4-BE49-F238E27FC236}">
                <a16:creationId xmlns:a16="http://schemas.microsoft.com/office/drawing/2014/main" id="{353921A6-3A00-CA99-3D41-893A7AC76CF5}"/>
              </a:ext>
            </a:extLst>
          </p:cNvPr>
          <p:cNvSpPr txBox="1"/>
          <p:nvPr/>
        </p:nvSpPr>
        <p:spPr>
          <a:xfrm>
            <a:off x="830171" y="2234238"/>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Omgevingsanalyse</a:t>
            </a:r>
          </a:p>
          <a:p>
            <a:r>
              <a:rPr lang="nl-NL" dirty="0">
                <a:latin typeface="Athletics Regular" panose="02000000000000000000" pitchFamily="50" charset="0"/>
              </a:rPr>
              <a:t>Inventariseer informatie over plangebied</a:t>
            </a:r>
          </a:p>
        </p:txBody>
      </p:sp>
      <p:sp>
        <p:nvSpPr>
          <p:cNvPr id="14" name="Tekstvak 13">
            <a:extLst>
              <a:ext uri="{FF2B5EF4-FFF2-40B4-BE49-F238E27FC236}">
                <a16:creationId xmlns:a16="http://schemas.microsoft.com/office/drawing/2014/main" id="{44C8A031-3A29-BA0A-E459-953A64C63506}"/>
              </a:ext>
            </a:extLst>
          </p:cNvPr>
          <p:cNvSpPr txBox="1"/>
          <p:nvPr/>
        </p:nvSpPr>
        <p:spPr>
          <a:xfrm>
            <a:off x="263497" y="5546461"/>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Vraagstuk</a:t>
            </a:r>
          </a:p>
          <a:p>
            <a:r>
              <a:rPr lang="nl-NL" dirty="0">
                <a:latin typeface="Athletics Regular" panose="02000000000000000000" pitchFamily="50" charset="0"/>
              </a:rPr>
              <a:t>Wat zijn de wensen van de opdrachtgever?</a:t>
            </a:r>
          </a:p>
        </p:txBody>
      </p:sp>
      <p:sp>
        <p:nvSpPr>
          <p:cNvPr id="17" name="Tekstvak 16">
            <a:extLst>
              <a:ext uri="{FF2B5EF4-FFF2-40B4-BE49-F238E27FC236}">
                <a16:creationId xmlns:a16="http://schemas.microsoft.com/office/drawing/2014/main" id="{0D03F971-F000-5EDA-D5A9-B97665DC3FD6}"/>
              </a:ext>
            </a:extLst>
          </p:cNvPr>
          <p:cNvSpPr txBox="1"/>
          <p:nvPr/>
        </p:nvSpPr>
        <p:spPr>
          <a:xfrm>
            <a:off x="2376006" y="93634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Thema’s</a:t>
            </a:r>
          </a:p>
          <a:p>
            <a:r>
              <a:rPr lang="nl-NL" dirty="0">
                <a:latin typeface="Athletics Regular" panose="02000000000000000000" pitchFamily="50" charset="0"/>
              </a:rPr>
              <a:t>Eerste ideeën op gebied van CE, VT, LS, SW en WE</a:t>
            </a:r>
          </a:p>
        </p:txBody>
      </p:sp>
      <p:sp>
        <p:nvSpPr>
          <p:cNvPr id="18" name="Tekstvak 17">
            <a:extLst>
              <a:ext uri="{FF2B5EF4-FFF2-40B4-BE49-F238E27FC236}">
                <a16:creationId xmlns:a16="http://schemas.microsoft.com/office/drawing/2014/main" id="{B2BC4153-2D29-2FFB-18AB-5318F105B547}"/>
              </a:ext>
            </a:extLst>
          </p:cNvPr>
          <p:cNvSpPr txBox="1"/>
          <p:nvPr/>
        </p:nvSpPr>
        <p:spPr>
          <a:xfrm>
            <a:off x="7543925" y="951859"/>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Marktonderzoek</a:t>
            </a:r>
          </a:p>
          <a:p>
            <a:r>
              <a:rPr lang="nl-NL" dirty="0">
                <a:latin typeface="Athletics Regular" panose="02000000000000000000" pitchFamily="50" charset="0"/>
              </a:rPr>
              <a:t>Wie is de doelgroep? Wat zijn hun wensen?</a:t>
            </a:r>
          </a:p>
        </p:txBody>
      </p:sp>
      <p:sp>
        <p:nvSpPr>
          <p:cNvPr id="19" name="Tekstvak 18">
            <a:extLst>
              <a:ext uri="{FF2B5EF4-FFF2-40B4-BE49-F238E27FC236}">
                <a16:creationId xmlns:a16="http://schemas.microsoft.com/office/drawing/2014/main" id="{F9E2C8CE-07FF-8996-7AB2-22256DD25A3B}"/>
              </a:ext>
            </a:extLst>
          </p:cNvPr>
          <p:cNvSpPr txBox="1"/>
          <p:nvPr/>
        </p:nvSpPr>
        <p:spPr>
          <a:xfrm>
            <a:off x="8687928" y="214892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Scenario’s</a:t>
            </a:r>
            <a:r>
              <a:rPr lang="nl-NL" b="1" dirty="0">
                <a:solidFill>
                  <a:srgbClr val="D60093"/>
                </a:solidFill>
                <a:latin typeface="Athletics Regular" panose="02000000000000000000" pitchFamily="50" charset="0"/>
              </a:rPr>
              <a:t> </a:t>
            </a:r>
          </a:p>
          <a:p>
            <a:r>
              <a:rPr lang="nl-NL" dirty="0">
                <a:latin typeface="Athletics Regular" panose="02000000000000000000" pitchFamily="50" charset="0"/>
              </a:rPr>
              <a:t>Wat zijn mogelijke oplossingen?</a:t>
            </a:r>
          </a:p>
        </p:txBody>
      </p:sp>
      <p:sp>
        <p:nvSpPr>
          <p:cNvPr id="20" name="Tekstvak 19">
            <a:extLst>
              <a:ext uri="{FF2B5EF4-FFF2-40B4-BE49-F238E27FC236}">
                <a16:creationId xmlns:a16="http://schemas.microsoft.com/office/drawing/2014/main" id="{2614B81A-E314-B259-CA01-C4B62DF63812}"/>
              </a:ext>
            </a:extLst>
          </p:cNvPr>
          <p:cNvSpPr txBox="1"/>
          <p:nvPr/>
        </p:nvSpPr>
        <p:spPr>
          <a:xfrm>
            <a:off x="9026952" y="3655014"/>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Testen</a:t>
            </a:r>
          </a:p>
          <a:p>
            <a:r>
              <a:rPr lang="nl-NL" dirty="0">
                <a:latin typeface="Athletics Regular" panose="02000000000000000000" pitchFamily="50" charset="0"/>
              </a:rPr>
              <a:t>Wat vindt de doelgroep van de eerste ideeën</a:t>
            </a:r>
          </a:p>
        </p:txBody>
      </p:sp>
      <p:sp>
        <p:nvSpPr>
          <p:cNvPr id="23" name="Tekstvak 22">
            <a:extLst>
              <a:ext uri="{FF2B5EF4-FFF2-40B4-BE49-F238E27FC236}">
                <a16:creationId xmlns:a16="http://schemas.microsoft.com/office/drawing/2014/main" id="{0C87A30A-EC52-84FB-5983-E76380C4B6FF}"/>
              </a:ext>
            </a:extLst>
          </p:cNvPr>
          <p:cNvSpPr txBox="1"/>
          <p:nvPr/>
        </p:nvSpPr>
        <p:spPr>
          <a:xfrm>
            <a:off x="9474770" y="4898296"/>
            <a:ext cx="2751952" cy="923330"/>
          </a:xfrm>
          <a:prstGeom prst="rect">
            <a:avLst/>
          </a:prstGeom>
          <a:solidFill>
            <a:schemeClr val="bg1"/>
          </a:solidFill>
        </p:spPr>
        <p:txBody>
          <a:bodyPr wrap="square" rtlCol="0">
            <a:spAutoFit/>
          </a:bodyPr>
          <a:lstStyle/>
          <a:p>
            <a:r>
              <a:rPr lang="nl-NL" b="1" dirty="0">
                <a:solidFill>
                  <a:srgbClr val="0070C0"/>
                </a:solidFill>
                <a:latin typeface="Athletics Regular" panose="02000000000000000000" pitchFamily="50" charset="0"/>
              </a:rPr>
              <a:t>Presenteren</a:t>
            </a:r>
          </a:p>
          <a:p>
            <a:r>
              <a:rPr lang="nl-NL" dirty="0">
                <a:latin typeface="Athletics Regular" panose="02000000000000000000" pitchFamily="50" charset="0"/>
              </a:rPr>
              <a:t>Presenteer je ontwerp aan de opdrachtgever</a:t>
            </a:r>
          </a:p>
        </p:txBody>
      </p:sp>
    </p:spTree>
    <p:extLst>
      <p:ext uri="{BB962C8B-B14F-4D97-AF65-F5344CB8AC3E}">
        <p14:creationId xmlns:p14="http://schemas.microsoft.com/office/powerpoint/2010/main" val="923031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950" t="50000" r="1" b="25506"/>
          <a:stretch/>
        </p:blipFill>
        <p:spPr bwMode="auto">
          <a:xfrm>
            <a:off x="5851880" y="1193098"/>
            <a:ext cx="4491671"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470143AC-0D04-67AA-7483-768CDDA89DEA}"/>
              </a:ext>
            </a:extLst>
          </p:cNvPr>
          <p:cNvSpPr/>
          <p:nvPr/>
        </p:nvSpPr>
        <p:spPr>
          <a:xfrm>
            <a:off x="9026952" y="3655014"/>
            <a:ext cx="1909480"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A2EEDF09-2FCD-BFF4-8DB5-81C5AF7FFACC}"/>
              </a:ext>
            </a:extLst>
          </p:cNvPr>
          <p:cNvSpPr/>
          <p:nvPr/>
        </p:nvSpPr>
        <p:spPr>
          <a:xfrm>
            <a:off x="9509938" y="5074190"/>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tel 1">
            <a:extLst>
              <a:ext uri="{FF2B5EF4-FFF2-40B4-BE49-F238E27FC236}">
                <a16:creationId xmlns:a16="http://schemas.microsoft.com/office/drawing/2014/main" id="{6D2B4B67-A44E-A733-2DDB-85BDF9159C0B}"/>
              </a:ext>
            </a:extLst>
          </p:cNvPr>
          <p:cNvSpPr>
            <a:spLocks noGrp="1"/>
          </p:cNvSpPr>
          <p:nvPr>
            <p:ph type="title"/>
          </p:nvPr>
        </p:nvSpPr>
        <p:spPr>
          <a:xfrm>
            <a:off x="547187" y="383614"/>
            <a:ext cx="10609385" cy="614994"/>
          </a:xfrm>
        </p:spPr>
        <p:txBody>
          <a:bodyPr>
            <a:normAutofit/>
          </a:bodyPr>
          <a:lstStyle/>
          <a:p>
            <a:r>
              <a:rPr lang="nl-NL" sz="3200" dirty="0">
                <a:latin typeface="Athletics Bold" panose="02000000000000000000" pitchFamily="50" charset="0"/>
              </a:rPr>
              <a:t>LA 3 Het ontwerp</a:t>
            </a:r>
          </a:p>
        </p:txBody>
      </p:sp>
      <p:sp>
        <p:nvSpPr>
          <p:cNvPr id="36" name="Rechthoek 35">
            <a:extLst>
              <a:ext uri="{FF2B5EF4-FFF2-40B4-BE49-F238E27FC236}">
                <a16:creationId xmlns:a16="http://schemas.microsoft.com/office/drawing/2014/main" id="{F0B3DA3F-0E33-55EC-5032-06EBA5505FEA}"/>
              </a:ext>
            </a:extLst>
          </p:cNvPr>
          <p:cNvSpPr/>
          <p:nvPr/>
        </p:nvSpPr>
        <p:spPr>
          <a:xfrm>
            <a:off x="6392008" y="3429000"/>
            <a:ext cx="1705708" cy="78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AAEC2507-E763-9C7D-5720-6EDA8D63A4CA}"/>
              </a:ext>
            </a:extLst>
          </p:cNvPr>
          <p:cNvSpPr/>
          <p:nvPr/>
        </p:nvSpPr>
        <p:spPr>
          <a:xfrm>
            <a:off x="8375136" y="1296775"/>
            <a:ext cx="1903071" cy="8861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2614B81A-E314-B259-CA01-C4B62DF63812}"/>
              </a:ext>
            </a:extLst>
          </p:cNvPr>
          <p:cNvSpPr txBox="1"/>
          <p:nvPr/>
        </p:nvSpPr>
        <p:spPr>
          <a:xfrm>
            <a:off x="8545587" y="1403481"/>
            <a:ext cx="3070515" cy="923330"/>
          </a:xfrm>
          <a:prstGeom prst="rect">
            <a:avLst/>
          </a:prstGeom>
          <a:noFill/>
        </p:spPr>
        <p:txBody>
          <a:bodyPr wrap="square" rtlCol="0">
            <a:spAutoFit/>
          </a:bodyPr>
          <a:lstStyle/>
          <a:p>
            <a:r>
              <a:rPr lang="nl-NL" b="1" dirty="0">
                <a:solidFill>
                  <a:srgbClr val="0070C0"/>
                </a:solidFill>
                <a:latin typeface="Athletics Regular" panose="02000000000000000000" pitchFamily="50" charset="0"/>
              </a:rPr>
              <a:t>Testen</a:t>
            </a:r>
          </a:p>
          <a:p>
            <a:r>
              <a:rPr lang="nl-NL" dirty="0">
                <a:latin typeface="Athletics Regular" panose="02000000000000000000" pitchFamily="50" charset="0"/>
              </a:rPr>
              <a:t>Wat vindt de doelgroep van de eerste ideeën</a:t>
            </a:r>
          </a:p>
        </p:txBody>
      </p:sp>
      <p:sp>
        <p:nvSpPr>
          <p:cNvPr id="3" name="Rectangle 3">
            <a:extLst>
              <a:ext uri="{FF2B5EF4-FFF2-40B4-BE49-F238E27FC236}">
                <a16:creationId xmlns:a16="http://schemas.microsoft.com/office/drawing/2014/main" id="{95679C17-24EB-36FC-2708-26F6B2FE648A}"/>
              </a:ext>
            </a:extLst>
          </p:cNvPr>
          <p:cNvSpPr>
            <a:spLocks noChangeArrowheads="1"/>
          </p:cNvSpPr>
          <p:nvPr/>
        </p:nvSpPr>
        <p:spPr bwMode="auto">
          <a:xfrm>
            <a:off x="1014728" y="1097632"/>
            <a:ext cx="4948602" cy="1200329"/>
          </a:xfrm>
          <a:prstGeom prst="rect">
            <a:avLst/>
          </a:prstGeom>
          <a:noFill/>
          <a:ln w="9525">
            <a:solidFill>
              <a:schemeClr val="tx1"/>
            </a:solidFill>
            <a:miter lim="800000"/>
            <a:headEnd/>
            <a:tailEnd/>
          </a:ln>
        </p:spPr>
        <p:txBody>
          <a:bodyPr wrap="square" anchor="ctr">
            <a:spAutoFit/>
          </a:bodyPr>
          <a:lstStyle/>
          <a:p>
            <a:r>
              <a:rPr lang="nl-NL" sz="1200" b="1" dirty="0">
                <a:solidFill>
                  <a:srgbClr val="FF0000"/>
                </a:solidFill>
                <a:ea typeface="Calibri" pitchFamily="34" charset="0"/>
                <a:cs typeface="Arial" charset="0"/>
              </a:rPr>
              <a:t>Leerdoelen</a:t>
            </a:r>
          </a:p>
          <a:p>
            <a:r>
              <a:rPr lang="nl-NL" sz="1200" dirty="0">
                <a:latin typeface="+mj-lt"/>
                <a:ea typeface="Calibri" pitchFamily="34" charset="0"/>
                <a:cs typeface="Arial" charset="0"/>
              </a:rPr>
              <a:t>Na het maken van dit leerarrangement kun je:</a:t>
            </a:r>
          </a:p>
          <a:p>
            <a:pPr marL="171450" indent="-171450">
              <a:buFont typeface="Arial" pitchFamily="34" charset="0"/>
              <a:buChar char="•"/>
            </a:pPr>
            <a:r>
              <a:rPr lang="nl-NL" sz="1200" dirty="0">
                <a:latin typeface="+mj-lt"/>
                <a:ea typeface="Calibri" pitchFamily="34" charset="0"/>
                <a:cs typeface="Arial" charset="0"/>
              </a:rPr>
              <a:t>Aan de hand van selectiecriteria beargumenteren welke keuze je hebt gemaakt.</a:t>
            </a:r>
          </a:p>
          <a:p>
            <a:pPr marL="171450" indent="-171450">
              <a:buFont typeface="Arial" pitchFamily="34" charset="0"/>
              <a:buChar char="•"/>
            </a:pPr>
            <a:r>
              <a:rPr lang="nl-NL" sz="1200" dirty="0">
                <a:latin typeface="+mj-lt"/>
                <a:ea typeface="Calibri" pitchFamily="34" charset="0"/>
                <a:cs typeface="Arial" charset="0"/>
              </a:rPr>
              <a:t>Een gedetailleerd ontwerp op schaal maken</a:t>
            </a:r>
          </a:p>
          <a:p>
            <a:pPr marL="171450" indent="-171450">
              <a:buFont typeface="Arial" pitchFamily="34" charset="0"/>
              <a:buChar char="•"/>
            </a:pPr>
            <a:r>
              <a:rPr lang="nl-NL" sz="1200" b="1" dirty="0">
                <a:solidFill>
                  <a:srgbClr val="0070C0"/>
                </a:solidFill>
                <a:latin typeface="+mj-lt"/>
                <a:ea typeface="Calibri" pitchFamily="34" charset="0"/>
                <a:cs typeface="Arial" charset="0"/>
              </a:rPr>
              <a:t>Referentiebeelden kiezen om jullie ontwerp mee te verhelderen.</a:t>
            </a:r>
          </a:p>
        </p:txBody>
      </p:sp>
      <p:sp>
        <p:nvSpPr>
          <p:cNvPr id="4" name="Rectangle 4">
            <a:extLst>
              <a:ext uri="{FF2B5EF4-FFF2-40B4-BE49-F238E27FC236}">
                <a16:creationId xmlns:a16="http://schemas.microsoft.com/office/drawing/2014/main" id="{2AAC5B0F-BD22-95E6-3948-AAD179D25DAE}"/>
              </a:ext>
            </a:extLst>
          </p:cNvPr>
          <p:cNvSpPr>
            <a:spLocks noChangeArrowheads="1"/>
          </p:cNvSpPr>
          <p:nvPr/>
        </p:nvSpPr>
        <p:spPr bwMode="auto">
          <a:xfrm>
            <a:off x="1011083" y="2558811"/>
            <a:ext cx="4952246" cy="1785104"/>
          </a:xfrm>
          <a:prstGeom prst="rect">
            <a:avLst/>
          </a:prstGeom>
          <a:noFill/>
          <a:ln w="9525">
            <a:solidFill>
              <a:schemeClr val="tx1"/>
            </a:solidFill>
            <a:miter lim="800000"/>
            <a:headEnd/>
            <a:tailEnd/>
          </a:ln>
        </p:spPr>
        <p:txBody>
          <a:bodyPr wrap="square" anchor="ctr">
            <a:spAutoFit/>
          </a:bodyPr>
          <a:lstStyle/>
          <a:p>
            <a:pPr eaLnBrk="0" hangingPunct="0"/>
            <a:r>
              <a:rPr lang="nl-NL" sz="1200" b="1" dirty="0">
                <a:solidFill>
                  <a:srgbClr val="FF0000"/>
                </a:solidFill>
                <a:latin typeface="Arial" panose="020B0604020202020204" pitchFamily="34" charset="0"/>
                <a:ea typeface="Calibri" pitchFamily="34" charset="0"/>
                <a:cs typeface="Arial" panose="020B0604020202020204" pitchFamily="34" charset="0"/>
              </a:rPr>
              <a:t>Leerproduct</a:t>
            </a:r>
            <a:r>
              <a:rPr lang="nl-NL" sz="1400" b="1" dirty="0">
                <a:solidFill>
                  <a:srgbClr val="FF0000"/>
                </a:solidFill>
                <a:latin typeface="Arial" panose="020B0604020202020204" pitchFamily="34" charset="0"/>
                <a:ea typeface="Calibri" pitchFamily="34" charset="0"/>
                <a:cs typeface="Arial" panose="020B0604020202020204" pitchFamily="34" charset="0"/>
              </a:rPr>
              <a:t>	</a:t>
            </a:r>
            <a:r>
              <a:rPr lang="nl-NL" sz="1100" b="1" dirty="0">
                <a:ea typeface="Calibri" pitchFamily="34" charset="0"/>
                <a:cs typeface="Arial" charset="0"/>
              </a:rPr>
              <a:t>		</a:t>
            </a:r>
          </a:p>
          <a:p>
            <a:pPr eaLnBrk="0" hangingPunct="0"/>
            <a:r>
              <a:rPr lang="nl-NL" sz="1200" dirty="0">
                <a:latin typeface="+mj-lt"/>
                <a:ea typeface="Calibri" pitchFamily="34" charset="0"/>
                <a:cs typeface="Arial" charset="0"/>
              </a:rPr>
              <a:t>Een gedetailleerd ontwerp op schaal geïnspireerd op jullie beste idee. Het product bevat:</a:t>
            </a:r>
            <a:br>
              <a:rPr lang="nl-NL" sz="1200" dirty="0">
                <a:latin typeface="+mj-lt"/>
                <a:ea typeface="Calibri" pitchFamily="34" charset="0"/>
                <a:cs typeface="Arial" charset="0"/>
              </a:rPr>
            </a:br>
            <a:r>
              <a:rPr lang="nl-NL" sz="1200" dirty="0">
                <a:latin typeface="+mj-lt"/>
                <a:ea typeface="Calibri" pitchFamily="34" charset="0"/>
                <a:cs typeface="Arial" charset="0"/>
              </a:rPr>
              <a:t>- een tekening op schaal</a:t>
            </a:r>
            <a:br>
              <a:rPr lang="nl-NL" sz="1200" dirty="0">
                <a:latin typeface="+mj-lt"/>
                <a:ea typeface="Calibri" pitchFamily="34" charset="0"/>
                <a:cs typeface="Arial" charset="0"/>
              </a:rPr>
            </a:br>
            <a:r>
              <a:rPr lang="nl-NL" sz="1200" dirty="0">
                <a:latin typeface="+mj-lt"/>
                <a:ea typeface="Calibri" pitchFamily="34" charset="0"/>
                <a:cs typeface="Arial" charset="0"/>
              </a:rPr>
              <a:t>- een legenda</a:t>
            </a:r>
            <a:br>
              <a:rPr lang="nl-NL" sz="1200" dirty="0">
                <a:latin typeface="+mj-lt"/>
                <a:ea typeface="Calibri" pitchFamily="34" charset="0"/>
                <a:cs typeface="Arial" charset="0"/>
              </a:rPr>
            </a:br>
            <a:r>
              <a:rPr lang="nl-NL" sz="1200" dirty="0">
                <a:latin typeface="+mj-lt"/>
                <a:ea typeface="Calibri" pitchFamily="34" charset="0"/>
                <a:cs typeface="Arial" charset="0"/>
              </a:rPr>
              <a:t>- een schaalbalk</a:t>
            </a:r>
            <a:br>
              <a:rPr lang="nl-NL" sz="1200" dirty="0">
                <a:latin typeface="+mj-lt"/>
                <a:ea typeface="Calibri" pitchFamily="34" charset="0"/>
                <a:cs typeface="Arial" charset="0"/>
              </a:rPr>
            </a:br>
            <a:r>
              <a:rPr lang="nl-NL" sz="1200" dirty="0">
                <a:latin typeface="+mj-lt"/>
                <a:ea typeface="Calibri" pitchFamily="34" charset="0"/>
                <a:cs typeface="Arial" charset="0"/>
              </a:rPr>
              <a:t>- een motiverende, aansprekende titel</a:t>
            </a:r>
            <a:br>
              <a:rPr lang="nl-NL" sz="1200" dirty="0">
                <a:latin typeface="+mj-lt"/>
                <a:ea typeface="Calibri" pitchFamily="34" charset="0"/>
                <a:cs typeface="Arial" charset="0"/>
              </a:rPr>
            </a:br>
            <a:r>
              <a:rPr lang="nl-NL" sz="1200" dirty="0">
                <a:latin typeface="+mj-lt"/>
                <a:ea typeface="Calibri" pitchFamily="34" charset="0"/>
                <a:cs typeface="Arial" charset="0"/>
              </a:rPr>
              <a:t>- </a:t>
            </a:r>
            <a:r>
              <a:rPr lang="nl-NL" sz="1200" b="1" dirty="0">
                <a:solidFill>
                  <a:srgbClr val="0070C0"/>
                </a:solidFill>
                <a:latin typeface="+mj-lt"/>
                <a:ea typeface="Calibri" pitchFamily="34" charset="0"/>
                <a:cs typeface="Arial" charset="0"/>
              </a:rPr>
              <a:t>referentiebeelden om jullie ontwerp mee te verhelderen</a:t>
            </a:r>
            <a:br>
              <a:rPr lang="nl-NL" sz="1200" dirty="0">
                <a:latin typeface="+mj-lt"/>
                <a:ea typeface="Calibri" pitchFamily="34" charset="0"/>
                <a:cs typeface="Arial" charset="0"/>
              </a:rPr>
            </a:br>
            <a:r>
              <a:rPr lang="nl-NL" sz="1200" dirty="0">
                <a:latin typeface="+mj-lt"/>
                <a:ea typeface="Calibri" pitchFamily="34" charset="0"/>
                <a:cs typeface="Arial" charset="0"/>
              </a:rPr>
              <a:t>- een verantwoording van de gemaakte keuzes binnen het ontwerp</a:t>
            </a:r>
          </a:p>
        </p:txBody>
      </p:sp>
      <p:pic>
        <p:nvPicPr>
          <p:cNvPr id="5" name="Afbeelding 4">
            <a:extLst>
              <a:ext uri="{FF2B5EF4-FFF2-40B4-BE49-F238E27FC236}">
                <a16:creationId xmlns:a16="http://schemas.microsoft.com/office/drawing/2014/main" id="{82E93ADF-9990-2D91-6D30-72F4EE5DA16B}"/>
              </a:ext>
            </a:extLst>
          </p:cNvPr>
          <p:cNvPicPr>
            <a:picLocks noChangeAspect="1"/>
          </p:cNvPicPr>
          <p:nvPr/>
        </p:nvPicPr>
        <p:blipFill rotWithShape="1">
          <a:blip r:embed="rId4" cstate="print"/>
          <a:srcRect l="21805" r="10840"/>
          <a:stretch/>
        </p:blipFill>
        <p:spPr>
          <a:xfrm>
            <a:off x="514198" y="1065890"/>
            <a:ext cx="365691" cy="503851"/>
          </a:xfrm>
          <a:prstGeom prst="rect">
            <a:avLst/>
          </a:prstGeom>
        </p:spPr>
      </p:pic>
      <p:pic>
        <p:nvPicPr>
          <p:cNvPr id="6" name="Afbeelding 5">
            <a:extLst>
              <a:ext uri="{FF2B5EF4-FFF2-40B4-BE49-F238E27FC236}">
                <a16:creationId xmlns:a16="http://schemas.microsoft.com/office/drawing/2014/main" id="{0E401096-7562-7454-87A1-86A92600517C}"/>
              </a:ext>
            </a:extLst>
          </p:cNvPr>
          <p:cNvPicPr>
            <a:picLocks noChangeAspect="1"/>
          </p:cNvPicPr>
          <p:nvPr/>
        </p:nvPicPr>
        <p:blipFill>
          <a:blip r:embed="rId5" cstate="print"/>
          <a:stretch>
            <a:fillRect/>
          </a:stretch>
        </p:blipFill>
        <p:spPr>
          <a:xfrm>
            <a:off x="514198" y="2577648"/>
            <a:ext cx="336563" cy="410721"/>
          </a:xfrm>
          <a:prstGeom prst="rect">
            <a:avLst/>
          </a:prstGeom>
        </p:spPr>
      </p:pic>
      <p:pic>
        <p:nvPicPr>
          <p:cNvPr id="10" name="Afbeelding 9">
            <a:extLst>
              <a:ext uri="{FF2B5EF4-FFF2-40B4-BE49-F238E27FC236}">
                <a16:creationId xmlns:a16="http://schemas.microsoft.com/office/drawing/2014/main" id="{AB9CF4BC-F94B-C2E1-9491-B8E9B5E6C8F6}"/>
              </a:ext>
            </a:extLst>
          </p:cNvPr>
          <p:cNvPicPr>
            <a:picLocks noChangeAspect="1"/>
          </p:cNvPicPr>
          <p:nvPr/>
        </p:nvPicPr>
        <p:blipFill>
          <a:blip r:embed="rId6" cstate="print"/>
          <a:stretch>
            <a:fillRect/>
          </a:stretch>
        </p:blipFill>
        <p:spPr>
          <a:xfrm>
            <a:off x="486861" y="4653281"/>
            <a:ext cx="363900" cy="568913"/>
          </a:xfrm>
          <a:prstGeom prst="rect">
            <a:avLst/>
          </a:prstGeom>
        </p:spPr>
      </p:pic>
      <p:sp>
        <p:nvSpPr>
          <p:cNvPr id="11" name="Rectangle 4">
            <a:extLst>
              <a:ext uri="{FF2B5EF4-FFF2-40B4-BE49-F238E27FC236}">
                <a16:creationId xmlns:a16="http://schemas.microsoft.com/office/drawing/2014/main" id="{5EAAD87D-86AC-8CB9-A42D-F515E388C872}"/>
              </a:ext>
            </a:extLst>
          </p:cNvPr>
          <p:cNvSpPr>
            <a:spLocks noChangeArrowheads="1"/>
          </p:cNvSpPr>
          <p:nvPr/>
        </p:nvSpPr>
        <p:spPr bwMode="auto">
          <a:xfrm>
            <a:off x="1014760" y="4604765"/>
            <a:ext cx="4948569" cy="1969770"/>
          </a:xfrm>
          <a:prstGeom prst="rect">
            <a:avLst/>
          </a:prstGeom>
          <a:noFill/>
          <a:ln w="9525">
            <a:solidFill>
              <a:schemeClr val="tx1"/>
            </a:solidFill>
            <a:miter lim="800000"/>
            <a:headEnd/>
            <a:tailEnd/>
          </a:ln>
        </p:spPr>
        <p:txBody>
          <a:bodyPr wrap="square" anchor="ctr">
            <a:spAutoFit/>
          </a:bodyPr>
          <a:lstStyle/>
          <a:p>
            <a:pPr eaLnBrk="0" hangingPunct="0"/>
            <a:r>
              <a:rPr lang="nl-NL" sz="1200" b="1" dirty="0">
                <a:solidFill>
                  <a:srgbClr val="FF0000"/>
                </a:solidFill>
                <a:ea typeface="Calibri" pitchFamily="34" charset="0"/>
                <a:cs typeface="Arial" charset="0"/>
              </a:rPr>
              <a:t>Leerpad	</a:t>
            </a:r>
            <a:r>
              <a:rPr lang="nl-NL" sz="1400" b="1" dirty="0">
                <a:solidFill>
                  <a:srgbClr val="FF0000"/>
                </a:solidFill>
                <a:ea typeface="Calibri" pitchFamily="34" charset="0"/>
                <a:cs typeface="Arial" charset="0"/>
              </a:rPr>
              <a:t>	</a:t>
            </a:r>
            <a:r>
              <a:rPr lang="nl-NL" sz="1200" b="1" dirty="0">
                <a:ea typeface="Calibri" pitchFamily="34" charset="0"/>
                <a:cs typeface="Arial" charset="0"/>
              </a:rPr>
              <a:t>	</a:t>
            </a:r>
            <a:br>
              <a:rPr lang="nl-NL" sz="1200" dirty="0">
                <a:ea typeface="Calibri" pitchFamily="34" charset="0"/>
                <a:cs typeface="Arial" charset="0"/>
              </a:rPr>
            </a:br>
            <a:r>
              <a:rPr lang="nl-NL" sz="1200" dirty="0">
                <a:latin typeface="+mj-lt"/>
                <a:ea typeface="Calibri" pitchFamily="34" charset="0"/>
                <a:cs typeface="Arial" charset="0"/>
              </a:rPr>
              <a:t>- Kies met elkaar jullie beste idee uit.</a:t>
            </a:r>
            <a:br>
              <a:rPr lang="nl-NL" sz="1200" dirty="0">
                <a:latin typeface="+mj-lt"/>
                <a:ea typeface="Calibri" pitchFamily="34" charset="0"/>
                <a:cs typeface="Arial" charset="0"/>
              </a:rPr>
            </a:br>
            <a:r>
              <a:rPr lang="nl-NL" sz="1200" dirty="0">
                <a:latin typeface="+mj-lt"/>
                <a:ea typeface="Calibri" pitchFamily="34" charset="0"/>
                <a:cs typeface="Arial" charset="0"/>
              </a:rPr>
              <a:t>- Maak het ontwerp op schaal (denk goed na over kleurgebruik).</a:t>
            </a:r>
            <a:br>
              <a:rPr lang="nl-NL" sz="1200" dirty="0">
                <a:latin typeface="+mj-lt"/>
                <a:ea typeface="Calibri" pitchFamily="34" charset="0"/>
                <a:cs typeface="Arial" charset="0"/>
              </a:rPr>
            </a:br>
            <a:r>
              <a:rPr lang="nl-NL" sz="1200" dirty="0">
                <a:latin typeface="+mj-lt"/>
                <a:ea typeface="Calibri" pitchFamily="34" charset="0"/>
                <a:cs typeface="Arial" charset="0"/>
              </a:rPr>
              <a:t>- Maak een duidelijke legenda, zodat iedereen begrijpt wat er op jullie ontwerp te zien is. </a:t>
            </a:r>
            <a:br>
              <a:rPr lang="nl-NL" sz="1200" dirty="0">
                <a:latin typeface="+mj-lt"/>
                <a:ea typeface="Calibri" pitchFamily="34" charset="0"/>
                <a:cs typeface="Arial" charset="0"/>
              </a:rPr>
            </a:br>
            <a:r>
              <a:rPr lang="nl-NL" sz="1200" dirty="0">
                <a:latin typeface="+mj-lt"/>
                <a:ea typeface="Calibri" pitchFamily="34" charset="0"/>
                <a:cs typeface="Arial" charset="0"/>
              </a:rPr>
              <a:t>- Schrijf een korte en duidelijke ontwerptoelichting. Wie kan het gebruiken? Wat is het meest opvallend aan jullie ontwerp? Hoeveel gaat het ongeveer kosten? Wat is duurzaam aan jullie plan? Voldoet het aan de ontwerpeisen?</a:t>
            </a:r>
          </a:p>
          <a:p>
            <a:pPr eaLnBrk="0" hangingPunct="0"/>
            <a:r>
              <a:rPr lang="nl-NL" sz="1200" dirty="0">
                <a:latin typeface="+mj-lt"/>
                <a:ea typeface="Calibri" pitchFamily="34" charset="0"/>
                <a:cs typeface="Arial" charset="0"/>
              </a:rPr>
              <a:t>- </a:t>
            </a:r>
            <a:r>
              <a:rPr lang="nl-NL" sz="1200" b="1" dirty="0">
                <a:solidFill>
                  <a:srgbClr val="0070C0"/>
                </a:solidFill>
                <a:latin typeface="+mj-lt"/>
                <a:ea typeface="Calibri" pitchFamily="34" charset="0"/>
                <a:cs typeface="Arial" charset="0"/>
              </a:rPr>
              <a:t>Kies mooie referentiebeelden om jullie ontwerp zo goed mogelijk te ondersteunen. </a:t>
            </a:r>
          </a:p>
        </p:txBody>
      </p:sp>
      <p:pic>
        <p:nvPicPr>
          <p:cNvPr id="7" name="Afbeelding 6">
            <a:extLst>
              <a:ext uri="{FF2B5EF4-FFF2-40B4-BE49-F238E27FC236}">
                <a16:creationId xmlns:a16="http://schemas.microsoft.com/office/drawing/2014/main" id="{28FC6647-B0E9-A74F-3498-64ADA2AABA94}"/>
              </a:ext>
            </a:extLst>
          </p:cNvPr>
          <p:cNvPicPr>
            <a:picLocks noChangeAspect="1"/>
          </p:cNvPicPr>
          <p:nvPr/>
        </p:nvPicPr>
        <p:blipFill rotWithShape="1">
          <a:blip r:embed="rId7"/>
          <a:srcRect b="58257"/>
          <a:stretch/>
        </p:blipFill>
        <p:spPr>
          <a:xfrm>
            <a:off x="6734503" y="2768495"/>
            <a:ext cx="3281265" cy="1937348"/>
          </a:xfrm>
          <a:prstGeom prst="rect">
            <a:avLst/>
          </a:prstGeom>
        </p:spPr>
      </p:pic>
      <p:sp>
        <p:nvSpPr>
          <p:cNvPr id="8" name="Tekstvak 23">
            <a:extLst>
              <a:ext uri="{FF2B5EF4-FFF2-40B4-BE49-F238E27FC236}">
                <a16:creationId xmlns:a16="http://schemas.microsoft.com/office/drawing/2014/main" id="{18951EC4-E9CE-4638-7756-8C7374806A24}"/>
              </a:ext>
            </a:extLst>
          </p:cNvPr>
          <p:cNvSpPr txBox="1">
            <a:spLocks noChangeArrowheads="1"/>
          </p:cNvSpPr>
          <p:nvPr/>
        </p:nvSpPr>
        <p:spPr bwMode="auto">
          <a:xfrm>
            <a:off x="6633159" y="4755435"/>
            <a:ext cx="2752127" cy="1384995"/>
          </a:xfrm>
          <a:prstGeom prst="rect">
            <a:avLst/>
          </a:prstGeom>
          <a:noFill/>
          <a:ln w="9525">
            <a:noFill/>
            <a:miter lim="800000"/>
            <a:headEnd/>
            <a:tailEnd/>
          </a:ln>
        </p:spPr>
        <p:txBody>
          <a:bodyPr wrap="square">
            <a:spAutoFit/>
          </a:bodyPr>
          <a:lstStyle/>
          <a:p>
            <a:r>
              <a:rPr lang="nl-NL" sz="2400" dirty="0">
                <a:solidFill>
                  <a:srgbClr val="0070C0"/>
                </a:solidFill>
                <a:latin typeface="Arial" panose="020B0604020202020204" pitchFamily="34" charset="0"/>
                <a:cs typeface="Arial" panose="020B0604020202020204" pitchFamily="34" charset="0"/>
              </a:rPr>
              <a:t>Donderdag 15 juni</a:t>
            </a:r>
          </a:p>
          <a:p>
            <a:endParaRPr lang="nl-NL" sz="2000" dirty="0">
              <a:solidFill>
                <a:srgbClr val="0070C0"/>
              </a:solidFill>
              <a:latin typeface="Arial" panose="020B0604020202020204" pitchFamily="34" charset="0"/>
              <a:cs typeface="Arial" panose="020B0604020202020204" pitchFamily="34" charset="0"/>
            </a:endParaRPr>
          </a:p>
          <a:p>
            <a:r>
              <a:rPr lang="nl-NL" sz="2000" dirty="0">
                <a:solidFill>
                  <a:srgbClr val="0070C0"/>
                </a:solidFill>
                <a:latin typeface="Arial" panose="020B0604020202020204" pitchFamily="34" charset="0"/>
                <a:cs typeface="Arial" panose="020B0604020202020204" pitchFamily="34" charset="0"/>
              </a:rPr>
              <a:t>Decanenkring Tilburg / </a:t>
            </a:r>
          </a:p>
          <a:p>
            <a:r>
              <a:rPr lang="nl-NL" sz="2000" dirty="0">
                <a:solidFill>
                  <a:srgbClr val="0070C0"/>
                </a:solidFill>
                <a:latin typeface="Arial" panose="020B0604020202020204" pitchFamily="34" charset="0"/>
                <a:cs typeface="Arial" panose="020B0604020202020204" pitchFamily="34" charset="0"/>
              </a:rPr>
              <a:t>bewonersonderzoek</a:t>
            </a:r>
          </a:p>
        </p:txBody>
      </p:sp>
    </p:spTree>
    <p:extLst>
      <p:ext uri="{BB962C8B-B14F-4D97-AF65-F5344CB8AC3E}">
        <p14:creationId xmlns:p14="http://schemas.microsoft.com/office/powerpoint/2010/main" val="271382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41039-0B5C-5BD1-F623-0A98E313E66E}"/>
              </a:ext>
            </a:extLst>
          </p:cNvPr>
          <p:cNvSpPr>
            <a:spLocks noGrp="1"/>
          </p:cNvSpPr>
          <p:nvPr>
            <p:ph type="title"/>
          </p:nvPr>
        </p:nvSpPr>
        <p:spPr/>
        <p:txBody>
          <a:bodyPr/>
          <a:lstStyle/>
          <a:p>
            <a:r>
              <a:rPr lang="nl-NL" dirty="0"/>
              <a:t>Financieringsvormen</a:t>
            </a:r>
          </a:p>
        </p:txBody>
      </p:sp>
      <p:pic>
        <p:nvPicPr>
          <p:cNvPr id="4" name="Afbeelding 3">
            <a:extLst>
              <a:ext uri="{FF2B5EF4-FFF2-40B4-BE49-F238E27FC236}">
                <a16:creationId xmlns:a16="http://schemas.microsoft.com/office/drawing/2014/main" id="{271BC895-E99F-0912-B12B-83AD69334519}"/>
              </a:ext>
            </a:extLst>
          </p:cNvPr>
          <p:cNvPicPr>
            <a:picLocks noChangeAspect="1"/>
          </p:cNvPicPr>
          <p:nvPr/>
        </p:nvPicPr>
        <p:blipFill>
          <a:blip r:embed="rId2"/>
          <a:stretch>
            <a:fillRect/>
          </a:stretch>
        </p:blipFill>
        <p:spPr>
          <a:xfrm>
            <a:off x="1563027" y="4030862"/>
            <a:ext cx="7921439" cy="1325563"/>
          </a:xfrm>
          <a:prstGeom prst="rect">
            <a:avLst/>
          </a:prstGeom>
          <a:ln>
            <a:solidFill>
              <a:schemeClr val="tx1"/>
            </a:solidFill>
          </a:ln>
        </p:spPr>
      </p:pic>
      <p:pic>
        <p:nvPicPr>
          <p:cNvPr id="8" name="Afbeelding 7">
            <a:extLst>
              <a:ext uri="{FF2B5EF4-FFF2-40B4-BE49-F238E27FC236}">
                <a16:creationId xmlns:a16="http://schemas.microsoft.com/office/drawing/2014/main" id="{6B9A16EC-FFE7-58B4-382D-2110F92F74EF}"/>
              </a:ext>
            </a:extLst>
          </p:cNvPr>
          <p:cNvPicPr>
            <a:picLocks noChangeAspect="1"/>
          </p:cNvPicPr>
          <p:nvPr/>
        </p:nvPicPr>
        <p:blipFill>
          <a:blip r:embed="rId3"/>
          <a:stretch>
            <a:fillRect/>
          </a:stretch>
        </p:blipFill>
        <p:spPr>
          <a:xfrm>
            <a:off x="1563028" y="1601778"/>
            <a:ext cx="7921439" cy="2033430"/>
          </a:xfrm>
          <a:prstGeom prst="rect">
            <a:avLst/>
          </a:prstGeom>
        </p:spPr>
      </p:pic>
    </p:spTree>
    <p:extLst>
      <p:ext uri="{BB962C8B-B14F-4D97-AF65-F5344CB8AC3E}">
        <p14:creationId xmlns:p14="http://schemas.microsoft.com/office/powerpoint/2010/main" val="1851502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2554" y="319770"/>
            <a:ext cx="5290456" cy="918187"/>
          </a:xfrm>
        </p:spPr>
        <p:txBody>
          <a:bodyPr/>
          <a:lstStyle/>
          <a:p>
            <a:pPr marL="457200" lvl="1"/>
            <a:r>
              <a:rPr lang="nl-NL" sz="3400" b="1" dirty="0">
                <a:solidFill>
                  <a:srgbClr val="0070C0"/>
                </a:solidFill>
              </a:rPr>
              <a:t>Financieringsvormen</a:t>
            </a:r>
          </a:p>
        </p:txBody>
      </p:sp>
      <p:sp>
        <p:nvSpPr>
          <p:cNvPr id="6" name="Rechthoek 5"/>
          <p:cNvSpPr/>
          <p:nvPr/>
        </p:nvSpPr>
        <p:spPr>
          <a:xfrm>
            <a:off x="915070" y="1533378"/>
            <a:ext cx="9395879" cy="2554225"/>
          </a:xfrm>
          <a:prstGeom prst="rect">
            <a:avLst/>
          </a:prstGeom>
        </p:spPr>
        <p:txBody>
          <a:bodyPr wrap="square">
            <a:spAutoFit/>
          </a:bodyPr>
          <a:lstStyle/>
          <a:p>
            <a:pPr marL="514350" indent="-514350" algn="just">
              <a:lnSpc>
                <a:spcPct val="200000"/>
              </a:lnSpc>
              <a:buFont typeface="+mj-lt"/>
              <a:buAutoNum type="arabicPeriod"/>
            </a:pPr>
            <a:r>
              <a:rPr lang="nl-NL" sz="2800" b="1" dirty="0"/>
              <a:t>Formele kapitaal verstrekkers</a:t>
            </a:r>
          </a:p>
          <a:p>
            <a:pPr marL="514350" indent="-514350" algn="just">
              <a:lnSpc>
                <a:spcPct val="200000"/>
              </a:lnSpc>
              <a:buFont typeface="+mj-lt"/>
              <a:buAutoNum type="arabicPeriod"/>
            </a:pPr>
            <a:r>
              <a:rPr lang="nl-NL" sz="2800" b="1" dirty="0"/>
              <a:t>Informele kapitaal verstrekkers</a:t>
            </a:r>
          </a:p>
          <a:p>
            <a:pPr marL="514350" indent="-514350" algn="just">
              <a:lnSpc>
                <a:spcPct val="200000"/>
              </a:lnSpc>
              <a:buFont typeface="+mj-lt"/>
              <a:buAutoNum type="arabicPeriod"/>
            </a:pPr>
            <a:r>
              <a:rPr lang="nl-NL" sz="2800" b="1" dirty="0"/>
              <a:t>Overige kapitaal verstrekkers</a:t>
            </a:r>
            <a:endParaRPr lang="nl-NL" sz="2800" b="1" i="1" dirty="0">
              <a:latin typeface="+mn-lt"/>
              <a:cs typeface="+mn-cs"/>
            </a:endParaRPr>
          </a:p>
        </p:txBody>
      </p:sp>
      <p:pic>
        <p:nvPicPr>
          <p:cNvPr id="17410" name="Picture 2" descr="Afbeeldingsresultaat voor geld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106" y="3010486"/>
            <a:ext cx="5131894" cy="320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7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2554" y="319770"/>
            <a:ext cx="5290456" cy="918187"/>
          </a:xfrm>
        </p:spPr>
        <p:txBody>
          <a:bodyPr/>
          <a:lstStyle/>
          <a:p>
            <a:pPr marL="457200" lvl="1"/>
            <a:r>
              <a:rPr lang="nl-NL" sz="3400" b="1" dirty="0">
                <a:solidFill>
                  <a:srgbClr val="0070C0"/>
                </a:solidFill>
              </a:rPr>
              <a:t>Financieringsvormen</a:t>
            </a:r>
          </a:p>
        </p:txBody>
      </p:sp>
      <p:sp>
        <p:nvSpPr>
          <p:cNvPr id="6" name="Rechthoek 5"/>
          <p:cNvSpPr/>
          <p:nvPr/>
        </p:nvSpPr>
        <p:spPr>
          <a:xfrm>
            <a:off x="915070" y="1533378"/>
            <a:ext cx="9395879" cy="2893100"/>
          </a:xfrm>
          <a:prstGeom prst="rect">
            <a:avLst/>
          </a:prstGeom>
        </p:spPr>
        <p:txBody>
          <a:bodyPr wrap="square">
            <a:spAutoFit/>
          </a:bodyPr>
          <a:lstStyle/>
          <a:p>
            <a:pPr marL="514350" indent="-514350" algn="just">
              <a:lnSpc>
                <a:spcPct val="200000"/>
              </a:lnSpc>
              <a:buFont typeface="+mj-lt"/>
              <a:buAutoNum type="arabicPeriod"/>
            </a:pPr>
            <a:r>
              <a:rPr lang="nl-NL" sz="2800" b="1" dirty="0"/>
              <a:t>Formele kapitaal verstrekkers</a:t>
            </a:r>
          </a:p>
          <a:p>
            <a:pPr marL="971550" lvl="1" indent="-514350" algn="just">
              <a:lnSpc>
                <a:spcPct val="150000"/>
              </a:lnSpc>
              <a:buFont typeface="+mj-lt"/>
              <a:buAutoNum type="alphaLcParenR"/>
            </a:pPr>
            <a:r>
              <a:rPr lang="nl-NL" sz="2800" dirty="0"/>
              <a:t>Banken</a:t>
            </a:r>
          </a:p>
          <a:p>
            <a:pPr marL="971550" lvl="1" indent="-514350" algn="just">
              <a:lnSpc>
                <a:spcPct val="150000"/>
              </a:lnSpc>
              <a:buFont typeface="+mj-lt"/>
              <a:buAutoNum type="alphaLcParenR"/>
            </a:pPr>
            <a:r>
              <a:rPr lang="nl-NL" sz="2800" dirty="0"/>
              <a:t>Investeringsmaatschappijen</a:t>
            </a:r>
          </a:p>
          <a:p>
            <a:pPr marL="971550" lvl="1" indent="-514350" algn="just">
              <a:lnSpc>
                <a:spcPct val="150000"/>
              </a:lnSpc>
              <a:buFont typeface="+mj-lt"/>
              <a:buAutoNum type="alphaLcParenR"/>
            </a:pPr>
            <a:r>
              <a:rPr lang="nl-NL" sz="2800" dirty="0"/>
              <a:t>Participatiemaatschappij</a:t>
            </a:r>
          </a:p>
        </p:txBody>
      </p:sp>
      <p:pic>
        <p:nvPicPr>
          <p:cNvPr id="1026" name="Picture 2" descr="Reclame banken op basis van betaalverkeer | VvAA Business School">
            <a:extLst>
              <a:ext uri="{FF2B5EF4-FFF2-40B4-BE49-F238E27FC236}">
                <a16:creationId xmlns:a16="http://schemas.microsoft.com/office/drawing/2014/main" id="{010DE7DE-6102-4514-A675-778A007C3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883" y="2449363"/>
            <a:ext cx="4274780" cy="195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177768"/>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B2397C-196E-44BE-9D15-1909B3D28B89}">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93240290-EE99-4639-A23F-E1740D0C4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128FB-CB77-4997-84E0-704A850031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3432</TotalTime>
  <Words>979</Words>
  <Application>Microsoft Office PowerPoint</Application>
  <PresentationFormat>Breedbeeld</PresentationFormat>
  <Paragraphs>162</Paragraphs>
  <Slides>15</Slides>
  <Notes>9</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15</vt:i4>
      </vt:variant>
    </vt:vector>
  </HeadingPairs>
  <TitlesOfParts>
    <vt:vector size="26" baseType="lpstr">
      <vt:lpstr>Arial</vt:lpstr>
      <vt:lpstr>Athletics Bold</vt:lpstr>
      <vt:lpstr>Athletics ExtraBold</vt:lpstr>
      <vt:lpstr>Athletics Regular</vt:lpstr>
      <vt:lpstr>Calibri</vt:lpstr>
      <vt:lpstr>Calibri Light</vt:lpstr>
      <vt:lpstr>PT Serif</vt:lpstr>
      <vt:lpstr>Source Sans Pro</vt:lpstr>
      <vt:lpstr>system-ui</vt:lpstr>
      <vt:lpstr>Wingdings</vt:lpstr>
      <vt:lpstr>1_Kantoorthema</vt:lpstr>
      <vt:lpstr>Inrichting van een gebied Leerjaar 1 – periode 4</vt:lpstr>
      <vt:lpstr>PowerPoint-presentatie</vt:lpstr>
      <vt:lpstr>PowerPoint-presentatie</vt:lpstr>
      <vt:lpstr>Leerarrangementen &amp; feedback friends</vt:lpstr>
      <vt:lpstr>Hoe gaan we dat doen?! </vt:lpstr>
      <vt:lpstr>LA 3 Het ontwerp</vt:lpstr>
      <vt:lpstr>Financieringsvormen</vt:lpstr>
      <vt:lpstr>Financieringsvormen</vt:lpstr>
      <vt:lpstr>Financieringsvormen</vt:lpstr>
      <vt:lpstr>Financieringsvormen</vt:lpstr>
      <vt:lpstr>Financieringsvormen</vt:lpstr>
      <vt:lpstr>Financieringsvormen </vt:lpstr>
      <vt:lpstr>Financieringsvormen </vt:lpstr>
      <vt:lpstr>Opdracht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Thomas Noordeloos</cp:lastModifiedBy>
  <cp:revision>7</cp:revision>
  <dcterms:created xsi:type="dcterms:W3CDTF">2022-04-18T20:43:08Z</dcterms:created>
  <dcterms:modified xsi:type="dcterms:W3CDTF">2023-06-14T09:22:39Z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MediaServiceImageTags">
    <vt:lpwstr/>
  </property>
</Properties>
</file>